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  <p:sldMasterId id="2147483677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Garamond" panose="02020404030301010803" pitchFamily="18" charset="0"/>
      <p:regular r:id="rId29"/>
      <p:bold r:id="rId30"/>
      <p:italic r:id="rId31"/>
      <p:boldItalic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Libre Franklin" panose="00000500000000000000" charset="0"/>
      <p:regular r:id="rId37"/>
      <p:bold r:id="rId38"/>
      <p:italic r:id="rId39"/>
      <p:boldItalic r:id="rId40"/>
    </p:embeddedFont>
    <p:embeddedFont>
      <p:font typeface="Merriweather" panose="020B0604020202020204" charset="0"/>
      <p:regular r:id="rId41"/>
      <p:bold r:id="rId42"/>
      <p:italic r:id="rId43"/>
      <p:boldItalic r:id="rId44"/>
    </p:embeddedFont>
    <p:embeddedFont>
      <p:font typeface="Raleway" panose="020B0604020202020204" charset="0"/>
      <p:regular r:id="rId45"/>
      <p:bold r:id="rId46"/>
      <p:italic r:id="rId47"/>
      <p:boldItalic r:id="rId48"/>
    </p:embeddedFont>
    <p:embeddedFont>
      <p:font typeface="Roboto" panose="020B060402020202020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9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27.fntdata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5c27900df_0_30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HELLO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85c27900df_0_3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baa21f064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9baa21f064_0_2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0" name="Google Shape;410;g9baa21f064_0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87aad0f85a_1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87aad0f85a_1_2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g87aad0f85a_1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9baa21f064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g9baa21f064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5" name="Google Shape;435;g9baa21f064_0_3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9e42bd9e77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9e42bd9e77_0_2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9e42bd9e77_0_2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7a6c06781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7a6c06781_2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g87a6c06781_2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946b6d38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946b6d381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946b6d381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9baa21f064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g9baa21f064_0_46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g9baa21f064_0_4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9baa21f064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0" name="Google Shape;510;g9baa21f064_0_8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g9baa21f064_0_8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9baa21f064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g9baa21f064_0_6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8" name="Google Shape;518;g9baa21f064_0_6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9baa21f064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9baa21f064_0_7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g9baa21f064_0_7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baa21f064_0_5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9baa21f064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946ccc7f9c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g946ccc7f9c_0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946ccc7f9c_0_14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13/05/2020</a:t>
            </a:r>
            <a:endParaRPr/>
          </a:p>
        </p:txBody>
      </p:sp>
      <p:sp>
        <p:nvSpPr>
          <p:cNvPr id="227" name="Google Shape;227;g946ccc7f9c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46b6d382d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946b6d382d_0_3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946b6d382d_0_311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13/05/2020</a:t>
            </a:r>
            <a:endParaRPr/>
          </a:p>
        </p:txBody>
      </p:sp>
      <p:sp>
        <p:nvSpPr>
          <p:cNvPr id="254" name="Google Shape;254;g946b6d382d_0_3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5ebfca18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5ebfca18e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85ebfca18e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5c27900df_0_3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5c27900df_0_30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g85c27900df_0_30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946b6d39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946b6d392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946b6d392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9baa21f06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9baa21f064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6" name="Google Shape;366;g9baa21f064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9baa21f0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g9baa21f0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1" name="Google Shape;381;g9baa21f06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11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581192" y="2340864"/>
            <a:ext cx="11029500" cy="36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3756" algn="l" rtl="0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656"/>
              <a:buChar char="●"/>
              <a:defRPr/>
            </a:lvl1pPr>
            <a:lvl2pPr marL="914400" lvl="1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2pPr>
            <a:lvl3pPr marL="1371600" lvl="2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■"/>
              <a:defRPr/>
            </a:lvl3pPr>
            <a:lvl4pPr marL="1828800" lvl="3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●"/>
              <a:defRPr/>
            </a:lvl4pPr>
            <a:lvl5pPr marL="2286000" lvl="4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5pPr>
            <a:lvl6pPr marL="2743200" lvl="5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■"/>
              <a:defRPr/>
            </a:lvl6pPr>
            <a:lvl7pPr marL="3200400" lvl="6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●"/>
              <a:defRPr/>
            </a:lvl7pPr>
            <a:lvl8pPr marL="3657600" lvl="7" indent="-333756" algn="l" rtl="0">
              <a:spcBef>
                <a:spcPts val="600"/>
              </a:spcBef>
              <a:spcAft>
                <a:spcPts val="0"/>
              </a:spcAft>
              <a:buSzPts val="1656"/>
              <a:buChar char="○"/>
              <a:defRPr/>
            </a:lvl8pPr>
            <a:lvl9pPr marL="4114800" lvl="8" indent="-333756" algn="l" rtl="0">
              <a:spcBef>
                <a:spcPts val="600"/>
              </a:spcBef>
              <a:spcAft>
                <a:spcPts val="600"/>
              </a:spcAft>
              <a:buSzPts val="1656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ftr" idx="11"/>
          </p:nvPr>
        </p:nvSpPr>
        <p:spPr>
          <a:xfrm>
            <a:off x="581192" y="6423914"/>
            <a:ext cx="6917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/>
          <p:nvPr/>
        </p:nvSpPr>
        <p:spPr>
          <a:xfrm>
            <a:off x="-167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415600" y="2504747"/>
            <a:ext cx="5656800" cy="984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/>
          <p:nvPr/>
        </p:nvSpPr>
        <p:spPr>
          <a:xfrm>
            <a:off x="0" y="64132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71" name="Google Shape;71;p16"/>
          <p:cNvSpPr/>
          <p:nvPr/>
        </p:nvSpPr>
        <p:spPr>
          <a:xfrm>
            <a:off x="0" y="0"/>
            <a:ext cx="12192029" cy="5863987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719633"/>
            <a:ext cx="11360700" cy="171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/>
          <p:nvPr/>
        </p:nvSpPr>
        <p:spPr>
          <a:xfrm>
            <a:off x="0" y="0"/>
            <a:ext cx="57519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7"/>
          <p:cNvSpPr/>
          <p:nvPr/>
        </p:nvSpPr>
        <p:spPr>
          <a:xfrm>
            <a:off x="0" y="58833"/>
            <a:ext cx="5751356" cy="5865687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7" name="Google Shape;77;p17"/>
          <p:cNvSpPr/>
          <p:nvPr/>
        </p:nvSpPr>
        <p:spPr>
          <a:xfrm>
            <a:off x="-167" y="0"/>
            <a:ext cx="5755723" cy="5860653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941900" cy="3345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6192900" y="667900"/>
            <a:ext cx="5555100" cy="546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0" y="0"/>
            <a:ext cx="12192000" cy="170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>
            <a:off x="0" y="0"/>
            <a:ext cx="50193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4170000" cy="2438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1"/>
          </p:nvPr>
        </p:nvSpPr>
        <p:spPr>
          <a:xfrm>
            <a:off x="415600" y="3187533"/>
            <a:ext cx="4170000" cy="3063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415567" y="1064800"/>
            <a:ext cx="8330400" cy="4728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title"/>
          </p:nvPr>
        </p:nvSpPr>
        <p:spPr>
          <a:xfrm>
            <a:off x="415067" y="667900"/>
            <a:ext cx="4939200" cy="273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2"/>
          <p:cNvSpPr txBox="1">
            <a:spLocks noGrp="1"/>
          </p:cNvSpPr>
          <p:nvPr>
            <p:ph type="subTitle" idx="1"/>
          </p:nvPr>
        </p:nvSpPr>
        <p:spPr>
          <a:xfrm>
            <a:off x="406400" y="3502300"/>
            <a:ext cx="4939200" cy="123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 sz="2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2"/>
          <p:cNvSpPr txBox="1">
            <a:spLocks noGrp="1"/>
          </p:cNvSpPr>
          <p:nvPr>
            <p:ph type="body" idx="2"/>
          </p:nvPr>
        </p:nvSpPr>
        <p:spPr>
          <a:xfrm>
            <a:off x="6505367" y="667900"/>
            <a:ext cx="5271900" cy="5481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0" y="5825333"/>
            <a:ext cx="12192000" cy="103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1"/>
          </p:nvPr>
        </p:nvSpPr>
        <p:spPr>
          <a:xfrm>
            <a:off x="415600" y="6028533"/>
            <a:ext cx="10639200" cy="6141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108" name="Google Shape;108;p2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>
            <a:spLocks noGrp="1"/>
          </p:cNvSpPr>
          <p:nvPr>
            <p:ph type="title" hasCustomPrompt="1"/>
          </p:nvPr>
        </p:nvSpPr>
        <p:spPr>
          <a:xfrm>
            <a:off x="415667" y="1108233"/>
            <a:ext cx="7113300" cy="1659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300"/>
              <a:buNone/>
              <a:defRPr sz="133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1" name="Google Shape;111;p24"/>
          <p:cNvSpPr txBox="1">
            <a:spLocks noGrp="1"/>
          </p:cNvSpPr>
          <p:nvPr>
            <p:ph type="body" idx="1"/>
          </p:nvPr>
        </p:nvSpPr>
        <p:spPr>
          <a:xfrm>
            <a:off x="415600" y="2828567"/>
            <a:ext cx="7113300" cy="125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Clr>
                <a:schemeClr val="accent2"/>
              </a:buClr>
              <a:buSzPts val="15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Clr>
                <a:schemeClr val="accent2"/>
              </a:buClr>
              <a:buSzPts val="15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6"/>
          <p:cNvSpPr txBox="1">
            <a:spLocks noGrp="1"/>
          </p:cNvSpPr>
          <p:nvPr>
            <p:ph type="title"/>
          </p:nvPr>
        </p:nvSpPr>
        <p:spPr>
          <a:xfrm>
            <a:off x="1744200" y="1758200"/>
            <a:ext cx="94800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None/>
              <a:defRPr sz="3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18" name="Google Shape;118;p26"/>
          <p:cNvSpPr txBox="1"/>
          <p:nvPr/>
        </p:nvSpPr>
        <p:spPr>
          <a:xfrm>
            <a:off x="302067" y="104667"/>
            <a:ext cx="13308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26"/>
          <p:cNvSpPr txBox="1"/>
          <p:nvPr/>
        </p:nvSpPr>
        <p:spPr>
          <a:xfrm>
            <a:off x="1729023" y="104667"/>
            <a:ext cx="28008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lang="fr-FR" sz="8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26"/>
          <p:cNvSpPr txBox="1"/>
          <p:nvPr/>
        </p:nvSpPr>
        <p:spPr>
          <a:xfrm>
            <a:off x="10951913" y="104667"/>
            <a:ext cx="9411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sz="8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1">
  <p:cSld name="SECTION_HEADER_2">
    <p:bg>
      <p:bgPr>
        <a:solidFill>
          <a:srgbClr val="434343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27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23" name="Google Shape;123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27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3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27" name="Google Shape;127;p27">
            <a:hlinkClick r:id="" action="ppaction://noaction"/>
          </p:cNvPr>
          <p:cNvSpPr/>
          <p:nvPr/>
        </p:nvSpPr>
        <p:spPr>
          <a:xfrm>
            <a:off x="11040600" y="0"/>
            <a:ext cx="1151100" cy="6057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8" name="Google Shape;128;p27">
            <a:hlinkClick r:id="" action="ppaction://noaction"/>
          </p:cNvPr>
          <p:cNvCxnSpPr/>
          <p:nvPr/>
        </p:nvCxnSpPr>
        <p:spPr>
          <a:xfrm>
            <a:off x="11465089" y="288467"/>
            <a:ext cx="288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27">
            <a:hlinkClick r:id="" action="ppaction://noaction"/>
          </p:cNvPr>
          <p:cNvCxnSpPr/>
          <p:nvPr/>
        </p:nvCxnSpPr>
        <p:spPr>
          <a:xfrm>
            <a:off x="11465089" y="333517"/>
            <a:ext cx="288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27">
            <a:hlinkClick r:id="" action="ppaction://noaction"/>
          </p:cNvPr>
          <p:cNvCxnSpPr/>
          <p:nvPr/>
        </p:nvCxnSpPr>
        <p:spPr>
          <a:xfrm>
            <a:off x="11465089" y="378567"/>
            <a:ext cx="2883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_alt2">
  <p:cSld name="TITLE_AND_BODY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8" descr="shutterstock_31891705.jpg"/>
          <p:cNvPicPr preferRelativeResize="0"/>
          <p:nvPr/>
        </p:nvPicPr>
        <p:blipFill rotWithShape="1">
          <a:blip r:embed="rId2">
            <a:alphaModFix/>
          </a:blip>
          <a:srcRect t="11971" b="11971"/>
          <a:stretch/>
        </p:blipFill>
        <p:spPr>
          <a:xfrm>
            <a:off x="0" y="650433"/>
            <a:ext cx="12191999" cy="6207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8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8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35" name="Google Shape;135;p28">
            <a:hlinkClick r:id="" action="ppaction://noaction"/>
          </p:cNvPr>
          <p:cNvSpPr/>
          <p:nvPr/>
        </p:nvSpPr>
        <p:spPr>
          <a:xfrm>
            <a:off x="11040600" y="0"/>
            <a:ext cx="11511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6" name="Google Shape;136;p28">
            <a:hlinkClick r:id="" action="ppaction://noaction"/>
          </p:cNvPr>
          <p:cNvCxnSpPr/>
          <p:nvPr/>
        </p:nvCxnSpPr>
        <p:spPr>
          <a:xfrm>
            <a:off x="11465089" y="288467"/>
            <a:ext cx="288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p28">
            <a:hlinkClick r:id="" action="ppaction://noaction"/>
          </p:cNvPr>
          <p:cNvCxnSpPr/>
          <p:nvPr/>
        </p:nvCxnSpPr>
        <p:spPr>
          <a:xfrm>
            <a:off x="11465089" y="333517"/>
            <a:ext cx="288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p28">
            <a:hlinkClick r:id="" action="ppaction://noaction"/>
          </p:cNvPr>
          <p:cNvCxnSpPr/>
          <p:nvPr/>
        </p:nvCxnSpPr>
        <p:spPr>
          <a:xfrm>
            <a:off x="11465089" y="378567"/>
            <a:ext cx="288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28"/>
          <p:cNvSpPr txBox="1">
            <a:spLocks noGrp="1"/>
          </p:cNvSpPr>
          <p:nvPr>
            <p:ph type="title"/>
          </p:nvPr>
        </p:nvSpPr>
        <p:spPr>
          <a:xfrm>
            <a:off x="972600" y="2741833"/>
            <a:ext cx="7850100" cy="2024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only">
  <p:cSld name="TITLE_AND_BODY_1_2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9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43" name="Google Shape;143;p29">
            <a:hlinkClick r:id="" action="ppaction://noaction"/>
          </p:cNvPr>
          <p:cNvSpPr/>
          <p:nvPr/>
        </p:nvSpPr>
        <p:spPr>
          <a:xfrm>
            <a:off x="11040600" y="0"/>
            <a:ext cx="1151100" cy="60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4" name="Google Shape;144;p29">
            <a:hlinkClick r:id="" action="ppaction://noaction"/>
          </p:cNvPr>
          <p:cNvCxnSpPr/>
          <p:nvPr/>
        </p:nvCxnSpPr>
        <p:spPr>
          <a:xfrm>
            <a:off x="11465089" y="288467"/>
            <a:ext cx="288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29">
            <a:hlinkClick r:id="" action="ppaction://noaction"/>
          </p:cNvPr>
          <p:cNvCxnSpPr/>
          <p:nvPr/>
        </p:nvCxnSpPr>
        <p:spPr>
          <a:xfrm>
            <a:off x="11465089" y="333517"/>
            <a:ext cx="288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9">
            <a:hlinkClick r:id="" action="ppaction://noaction"/>
          </p:cNvPr>
          <p:cNvCxnSpPr/>
          <p:nvPr/>
        </p:nvCxnSpPr>
        <p:spPr>
          <a:xfrm>
            <a:off x="11465089" y="378567"/>
            <a:ext cx="288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7" name="Google Shape;147;p29"/>
          <p:cNvSpPr txBox="1">
            <a:spLocks noGrp="1"/>
          </p:cNvSpPr>
          <p:nvPr>
            <p:ph type="body" idx="1"/>
          </p:nvPr>
        </p:nvSpPr>
        <p:spPr>
          <a:xfrm>
            <a:off x="972600" y="1424867"/>
            <a:ext cx="10251600" cy="1379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3pPr>
            <a:lvl4pPr marL="1828800" lvl="3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4pPr>
            <a:lvl5pPr marL="2286000" lvl="4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5pPr>
            <a:lvl6pPr marL="2743200" lvl="5" indent="-323850" rtl="0">
              <a:spcBef>
                <a:spcPts val="2100"/>
              </a:spcBef>
              <a:spcAft>
                <a:spcPts val="0"/>
              </a:spcAft>
              <a:buSzPts val="1500"/>
              <a:buChar char="■"/>
              <a:defRPr/>
            </a:lvl6pPr>
            <a:lvl7pPr marL="3200400" lvl="6" indent="-323850" rtl="0">
              <a:spcBef>
                <a:spcPts val="2100"/>
              </a:spcBef>
              <a:spcAft>
                <a:spcPts val="0"/>
              </a:spcAft>
              <a:buSzPts val="1500"/>
              <a:buChar char="●"/>
              <a:defRPr/>
            </a:lvl7pPr>
            <a:lvl8pPr marL="3657600" lvl="7" indent="-323850" rtl="0">
              <a:spcBef>
                <a:spcPts val="2100"/>
              </a:spcBef>
              <a:spcAft>
                <a:spcPts val="0"/>
              </a:spcAft>
              <a:buSzPts val="1500"/>
              <a:buChar char="○"/>
              <a:defRPr/>
            </a:lvl8pPr>
            <a:lvl9pPr marL="4114800" lvl="8" indent="-323850" rtl="0">
              <a:spcBef>
                <a:spcPts val="2100"/>
              </a:spcBef>
              <a:spcAft>
                <a:spcPts val="2100"/>
              </a:spcAft>
              <a:buSzPts val="15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_alt1">
  <p:cSld name="TITLE_1">
    <p:bg>
      <p:bgPr>
        <a:solidFill>
          <a:schemeClr val="lt2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0" descr="shutterstock_429987889_edited.jpg"/>
          <p:cNvPicPr preferRelativeResize="0"/>
          <p:nvPr/>
        </p:nvPicPr>
        <p:blipFill rotWithShape="1">
          <a:blip r:embed="rId2">
            <a:alphaModFix/>
          </a:blip>
          <a:srcRect t="21799" b="23591"/>
          <a:stretch/>
        </p:blipFill>
        <p:spPr>
          <a:xfrm>
            <a:off x="0" y="650433"/>
            <a:ext cx="12192000" cy="620757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0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30"/>
          <p:cNvGrpSpPr/>
          <p:nvPr/>
        </p:nvGrpSpPr>
        <p:grpSpPr>
          <a:xfrm>
            <a:off x="1107036" y="1588427"/>
            <a:ext cx="994316" cy="61102"/>
            <a:chOff x="4580561" y="2589004"/>
            <a:chExt cx="1064464" cy="25200"/>
          </a:xfrm>
        </p:grpSpPr>
        <p:sp>
          <p:nvSpPr>
            <p:cNvPr id="152" name="Google Shape;152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30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700" cy="2219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None/>
              <a:defRPr sz="5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subTitle" idx="1"/>
          </p:nvPr>
        </p:nvSpPr>
        <p:spPr>
          <a:xfrm>
            <a:off x="972837" y="4230533"/>
            <a:ext cx="10250700" cy="721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57" name="Google Shape;157;p30">
            <a:hlinkClick r:id="" action="ppaction://noaction"/>
          </p:cNvPr>
          <p:cNvSpPr/>
          <p:nvPr/>
        </p:nvSpPr>
        <p:spPr>
          <a:xfrm>
            <a:off x="11040600" y="0"/>
            <a:ext cx="1151100" cy="605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8" name="Google Shape;158;p30">
            <a:hlinkClick r:id="" action="ppaction://noaction"/>
          </p:cNvPr>
          <p:cNvCxnSpPr/>
          <p:nvPr/>
        </p:nvCxnSpPr>
        <p:spPr>
          <a:xfrm>
            <a:off x="11465089" y="288467"/>
            <a:ext cx="288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" name="Google Shape;159;p30">
            <a:hlinkClick r:id="" action="ppaction://noaction"/>
          </p:cNvPr>
          <p:cNvCxnSpPr/>
          <p:nvPr/>
        </p:nvCxnSpPr>
        <p:spPr>
          <a:xfrm>
            <a:off x="11465089" y="333517"/>
            <a:ext cx="288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" name="Google Shape;160;p30">
            <a:hlinkClick r:id="" action="ppaction://noaction"/>
          </p:cNvPr>
          <p:cNvCxnSpPr/>
          <p:nvPr/>
        </p:nvCxnSpPr>
        <p:spPr>
          <a:xfrm>
            <a:off x="11465089" y="378567"/>
            <a:ext cx="2883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marL="914400" lvl="1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marL="1371600" lvl="2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marL="1828800" lvl="3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marL="2286000" lvl="4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marL="2743200" lvl="5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marL="3200400" lvl="6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marL="3657600" lvl="7" indent="-3492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marL="4114800" lvl="8" indent="-3492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700"/>
              <a:buFont typeface="Merriweather"/>
              <a:buNone/>
              <a:defRPr sz="37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65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Roboto"/>
              <a:buChar char="●"/>
              <a:defRPr sz="17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23850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○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23850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500"/>
              <a:buFont typeface="Roboto"/>
              <a:buChar char="■"/>
              <a:defRPr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1"/>
          <p:cNvSpPr txBox="1">
            <a:spLocks noGrp="1"/>
          </p:cNvSpPr>
          <p:nvPr>
            <p:ph type="ctrTitle"/>
          </p:nvPr>
        </p:nvSpPr>
        <p:spPr>
          <a:xfrm>
            <a:off x="446534" y="2043471"/>
            <a:ext cx="10993500" cy="12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Franklin Gothic"/>
              <a:buNone/>
            </a:pPr>
            <a:r>
              <a:rPr lang="fr-FR" sz="3900"/>
              <a:t>SPEECH RECOGNITION</a:t>
            </a:r>
            <a:endParaRPr sz="3900"/>
          </a:p>
        </p:txBody>
      </p:sp>
      <p:sp>
        <p:nvSpPr>
          <p:cNvPr id="166" name="Google Shape;166;p31"/>
          <p:cNvSpPr txBox="1">
            <a:spLocks noGrp="1"/>
          </p:cNvSpPr>
          <p:nvPr>
            <p:ph type="subTitle" idx="1"/>
          </p:nvPr>
        </p:nvSpPr>
        <p:spPr>
          <a:xfrm>
            <a:off x="446537" y="3404072"/>
            <a:ext cx="109935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r>
              <a:rPr lang="fr-FR" sz="1400">
                <a:solidFill>
                  <a:schemeClr val="accent4"/>
                </a:solidFill>
              </a:rPr>
              <a:t> CONCEPTION ET RÉALISATION D’UN MODÈLE DE RECONNAISSANCE VOCALE ( SPEECH RECOGNITION ) DU CONTENU AUDIO.</a:t>
            </a:r>
            <a:endParaRPr sz="1400">
              <a:solidFill>
                <a:schemeClr val="accent4"/>
              </a:solidFill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72"/>
              <a:buNone/>
            </a:pPr>
            <a:endParaRPr sz="1400">
              <a:solidFill>
                <a:srgbClr val="1C4587"/>
              </a:solidFill>
            </a:endParaRPr>
          </a:p>
        </p:txBody>
      </p:sp>
      <p:sp>
        <p:nvSpPr>
          <p:cNvPr id="167" name="Google Shape;167;p31"/>
          <p:cNvSpPr/>
          <p:nvPr/>
        </p:nvSpPr>
        <p:spPr>
          <a:xfrm>
            <a:off x="446534" y="457200"/>
            <a:ext cx="3703200" cy="95100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1"/>
          <p:cNvSpPr/>
          <p:nvPr/>
        </p:nvSpPr>
        <p:spPr>
          <a:xfrm>
            <a:off x="4241830" y="457200"/>
            <a:ext cx="3703200" cy="9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31"/>
          <p:cNvSpPr/>
          <p:nvPr/>
        </p:nvSpPr>
        <p:spPr>
          <a:xfrm>
            <a:off x="8042147" y="453643"/>
            <a:ext cx="3703200" cy="98700"/>
          </a:xfrm>
          <a:prstGeom prst="rect">
            <a:avLst/>
          </a:prstGeom>
          <a:solidFill>
            <a:srgbClr val="969F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31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14/05/2020</a:t>
            </a:r>
            <a:endParaRPr/>
          </a:p>
        </p:txBody>
      </p:sp>
      <p:sp>
        <p:nvSpPr>
          <p:cNvPr id="171" name="Google Shape;171;p3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</a:t>
            </a:fld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2662" y="631234"/>
            <a:ext cx="3586025" cy="140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261350"/>
            <a:ext cx="12224700" cy="25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fr-FR"/>
              <a:t>IMPLEMENTATION</a:t>
            </a:r>
            <a:endParaRPr/>
          </a:p>
        </p:txBody>
      </p:sp>
      <p:sp>
        <p:nvSpPr>
          <p:cNvPr id="413" name="Google Shape;413;p4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10</a:t>
            </a:fld>
            <a:endParaRPr/>
          </a:p>
        </p:txBody>
      </p:sp>
      <p:pic>
        <p:nvPicPr>
          <p:cNvPr id="414" name="Google Shape;41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1238" y="2594475"/>
            <a:ext cx="7229675" cy="299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11</a:t>
            </a:fld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358" y="660767"/>
            <a:ext cx="3429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1"/>
          <p:cNvSpPr txBox="1"/>
          <p:nvPr/>
        </p:nvSpPr>
        <p:spPr>
          <a:xfrm>
            <a:off x="724175" y="4192250"/>
            <a:ext cx="37908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>
                <a:solidFill>
                  <a:srgbClr val="F7931F"/>
                </a:solidFill>
                <a:latin typeface="Roboto"/>
                <a:ea typeface="Roboto"/>
                <a:cs typeface="Roboto"/>
                <a:sym typeface="Roboto"/>
              </a:rPr>
              <a:t>LINEAR PREDICTIVE COEFFICIENTS</a:t>
            </a:r>
            <a:endParaRPr sz="1700" b="1">
              <a:solidFill>
                <a:srgbClr val="F7931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>
                <a:solidFill>
                  <a:srgbClr val="F7931F"/>
                </a:solidFill>
                <a:latin typeface="Roboto"/>
                <a:ea typeface="Roboto"/>
                <a:cs typeface="Roboto"/>
                <a:sym typeface="Roboto"/>
              </a:rPr>
              <a:t>(LPC)</a:t>
            </a:r>
            <a:endParaRPr sz="1700" b="1">
              <a:solidFill>
                <a:srgbClr val="F793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3" name="Google Shape;423;p41"/>
          <p:cNvSpPr txBox="1"/>
          <p:nvPr/>
        </p:nvSpPr>
        <p:spPr>
          <a:xfrm>
            <a:off x="7563025" y="3580900"/>
            <a:ext cx="2136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Roboto"/>
                <a:ea typeface="Roboto"/>
                <a:cs typeface="Roboto"/>
                <a:sym typeface="Roboto"/>
              </a:rPr>
              <a:t>Processus de MFCC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7563025" y="6113425"/>
            <a:ext cx="21360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Roboto"/>
                <a:ea typeface="Roboto"/>
                <a:cs typeface="Roboto"/>
                <a:sym typeface="Roboto"/>
              </a:rPr>
              <a:t>Processus de LPC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" name="Google Shape;42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675" y="4275300"/>
            <a:ext cx="6162358" cy="1820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5587" y="1635170"/>
            <a:ext cx="6694025" cy="194618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1"/>
          <p:cNvSpPr txBox="1"/>
          <p:nvPr/>
        </p:nvSpPr>
        <p:spPr>
          <a:xfrm>
            <a:off x="839100" y="2910200"/>
            <a:ext cx="3790800" cy="7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700" b="1">
                <a:solidFill>
                  <a:srgbClr val="F7931F"/>
                </a:solidFill>
                <a:latin typeface="Roboto"/>
                <a:ea typeface="Roboto"/>
                <a:cs typeface="Roboto"/>
                <a:sym typeface="Roboto"/>
              </a:rPr>
              <a:t>MEL FREQUENCY CEPESTRUMS COEFFICIENTS (MFCC)</a:t>
            </a:r>
            <a:endParaRPr sz="1700" b="1">
              <a:solidFill>
                <a:srgbClr val="F7931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8" name="Google Shape;428;p41"/>
          <p:cNvSpPr/>
          <p:nvPr/>
        </p:nvSpPr>
        <p:spPr>
          <a:xfrm>
            <a:off x="299975" y="3016750"/>
            <a:ext cx="342900" cy="67200"/>
          </a:xfrm>
          <a:prstGeom prst="mathMinus">
            <a:avLst>
              <a:gd name="adj1" fmla="val 23520"/>
            </a:avLst>
          </a:prstGeom>
          <a:solidFill>
            <a:srgbClr val="99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29" name="Google Shape;429;p41"/>
          <p:cNvSpPr/>
          <p:nvPr/>
        </p:nvSpPr>
        <p:spPr>
          <a:xfrm>
            <a:off x="299975" y="4388350"/>
            <a:ext cx="342900" cy="67200"/>
          </a:xfrm>
          <a:prstGeom prst="mathMinus">
            <a:avLst>
              <a:gd name="adj1" fmla="val 0"/>
            </a:avLst>
          </a:prstGeom>
          <a:solidFill>
            <a:srgbClr val="CC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430" name="Google Shape;430;p41"/>
          <p:cNvSpPr txBox="1"/>
          <p:nvPr/>
        </p:nvSpPr>
        <p:spPr>
          <a:xfrm>
            <a:off x="83550" y="284600"/>
            <a:ext cx="4791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7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</a:t>
            </a:r>
            <a:endParaRPr sz="37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5921000" y="437000"/>
            <a:ext cx="5121600" cy="687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b="1">
                <a:solidFill>
                  <a:srgbClr val="000000"/>
                </a:solidFill>
              </a:rPr>
              <a:t>EXTRACTION DES CARACTÉRISTIQUE</a:t>
            </a:r>
            <a:endParaRPr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2"/>
          <p:cNvSpPr txBox="1">
            <a:spLocks noGrp="1"/>
          </p:cNvSpPr>
          <p:nvPr>
            <p:ph type="body" idx="1"/>
          </p:nvPr>
        </p:nvSpPr>
        <p:spPr>
          <a:xfrm>
            <a:off x="415600" y="2007600"/>
            <a:ext cx="5333100" cy="4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700"/>
              <a:buNone/>
            </a:pPr>
            <a:r>
              <a:rPr lang="fr-FR"/>
              <a:t>MFCC</a:t>
            </a:r>
            <a:endParaRPr/>
          </a:p>
        </p:txBody>
      </p:sp>
      <p:sp>
        <p:nvSpPr>
          <p:cNvPr id="438" name="Google Shape;438;p4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12</a:t>
            </a:fld>
            <a:endParaRPr/>
          </a:p>
        </p:txBody>
      </p:sp>
      <p:sp>
        <p:nvSpPr>
          <p:cNvPr id="439" name="Google Shape;439;p42"/>
          <p:cNvSpPr txBox="1">
            <a:spLocks noGrp="1"/>
          </p:cNvSpPr>
          <p:nvPr>
            <p:ph type="body" idx="2"/>
          </p:nvPr>
        </p:nvSpPr>
        <p:spPr>
          <a:xfrm>
            <a:off x="6443200" y="2007600"/>
            <a:ext cx="5333100" cy="4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SzPts val="1700"/>
              <a:buNone/>
            </a:pPr>
            <a:r>
              <a:rPr lang="fr-FR"/>
              <a:t>LPC</a:t>
            </a:r>
            <a:endParaRPr/>
          </a:p>
        </p:txBody>
      </p:sp>
      <p:sp>
        <p:nvSpPr>
          <p:cNvPr id="440" name="Google Shape;440;p42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fr-FR"/>
              <a:t>IMPLEMENTATION</a:t>
            </a:r>
            <a:endParaRPr/>
          </a:p>
        </p:txBody>
      </p:sp>
      <p:pic>
        <p:nvPicPr>
          <p:cNvPr id="441" name="Google Shape;44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3875" y="2842350"/>
            <a:ext cx="5733650" cy="264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43200" y="2842350"/>
            <a:ext cx="5585100" cy="26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13</a:t>
            </a:fld>
            <a:endParaRPr/>
          </a:p>
        </p:txBody>
      </p:sp>
      <p:sp>
        <p:nvSpPr>
          <p:cNvPr id="449" name="Google Shape;449;p43"/>
          <p:cNvSpPr/>
          <p:nvPr/>
        </p:nvSpPr>
        <p:spPr>
          <a:xfrm>
            <a:off x="5040600" y="2041025"/>
            <a:ext cx="2023800" cy="554700"/>
          </a:xfrm>
          <a:prstGeom prst="roundRect">
            <a:avLst>
              <a:gd name="adj" fmla="val 50000"/>
            </a:avLst>
          </a:prstGeom>
          <a:solidFill>
            <a:srgbClr val="0944A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Speech recognition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50" name="Google Shape;450;p43"/>
          <p:cNvSpPr/>
          <p:nvPr/>
        </p:nvSpPr>
        <p:spPr>
          <a:xfrm>
            <a:off x="8598358" y="3375238"/>
            <a:ext cx="1492800" cy="4464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MFCC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51" name="Google Shape;451;p43"/>
          <p:cNvSpPr/>
          <p:nvPr/>
        </p:nvSpPr>
        <p:spPr>
          <a:xfrm>
            <a:off x="2055423" y="3375238"/>
            <a:ext cx="1492800" cy="446400"/>
          </a:xfrm>
          <a:prstGeom prst="roundRect">
            <a:avLst>
              <a:gd name="adj" fmla="val 50000"/>
            </a:avLst>
          </a:prstGeom>
          <a:solidFill>
            <a:srgbClr val="0D5DD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LPC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52" name="Google Shape;452;p43"/>
          <p:cNvSpPr/>
          <p:nvPr/>
        </p:nvSpPr>
        <p:spPr>
          <a:xfrm>
            <a:off x="152550" y="4282603"/>
            <a:ext cx="1492800" cy="4464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KNN	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53" name="Google Shape;453;p43"/>
          <p:cNvSpPr/>
          <p:nvPr/>
        </p:nvSpPr>
        <p:spPr>
          <a:xfrm>
            <a:off x="4595617" y="4282603"/>
            <a:ext cx="1492800" cy="4464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NN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54" name="Google Shape;454;p43"/>
          <p:cNvSpPr/>
          <p:nvPr/>
        </p:nvSpPr>
        <p:spPr>
          <a:xfrm>
            <a:off x="6231057" y="4282603"/>
            <a:ext cx="1492800" cy="4464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KNN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55" name="Google Shape;455;p43"/>
          <p:cNvSpPr/>
          <p:nvPr/>
        </p:nvSpPr>
        <p:spPr>
          <a:xfrm>
            <a:off x="7711698" y="4282603"/>
            <a:ext cx="1492800" cy="4464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456" name="Google Shape;456;p43"/>
          <p:cNvCxnSpPr>
            <a:stCxn id="449" idx="2"/>
            <a:endCxn id="450" idx="0"/>
          </p:cNvCxnSpPr>
          <p:nvPr/>
        </p:nvCxnSpPr>
        <p:spPr>
          <a:xfrm rot="-5400000" flipH="1">
            <a:off x="7308900" y="1339325"/>
            <a:ext cx="779400" cy="32922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7" name="Google Shape;457;p43"/>
          <p:cNvCxnSpPr>
            <a:stCxn id="451" idx="0"/>
            <a:endCxn id="449" idx="2"/>
          </p:cNvCxnSpPr>
          <p:nvPr/>
        </p:nvCxnSpPr>
        <p:spPr>
          <a:xfrm rot="-5400000">
            <a:off x="4037523" y="1360138"/>
            <a:ext cx="779400" cy="3250800"/>
          </a:xfrm>
          <a:prstGeom prst="bentConnector3">
            <a:avLst>
              <a:gd name="adj1" fmla="val 50007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8" name="Google Shape;458;p43"/>
          <p:cNvCxnSpPr>
            <a:stCxn id="451" idx="2"/>
            <a:endCxn id="453" idx="0"/>
          </p:cNvCxnSpPr>
          <p:nvPr/>
        </p:nvCxnSpPr>
        <p:spPr>
          <a:xfrm rot="-5400000" flipH="1">
            <a:off x="3841323" y="2782138"/>
            <a:ext cx="461100" cy="25401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9" name="Google Shape;459;p43"/>
          <p:cNvCxnSpPr>
            <a:stCxn id="452" idx="0"/>
            <a:endCxn id="451" idx="2"/>
          </p:cNvCxnSpPr>
          <p:nvPr/>
        </p:nvCxnSpPr>
        <p:spPr>
          <a:xfrm rot="-5400000">
            <a:off x="1619850" y="3100603"/>
            <a:ext cx="461100" cy="19029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0" name="Google Shape;460;p43"/>
          <p:cNvCxnSpPr>
            <a:stCxn id="450" idx="2"/>
            <a:endCxn id="455" idx="0"/>
          </p:cNvCxnSpPr>
          <p:nvPr/>
        </p:nvCxnSpPr>
        <p:spPr>
          <a:xfrm rot="5400000">
            <a:off x="8670808" y="3608788"/>
            <a:ext cx="461100" cy="8868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1" name="Google Shape;461;p43"/>
          <p:cNvCxnSpPr>
            <a:stCxn id="454" idx="0"/>
            <a:endCxn id="450" idx="2"/>
          </p:cNvCxnSpPr>
          <p:nvPr/>
        </p:nvCxnSpPr>
        <p:spPr>
          <a:xfrm rot="-5400000">
            <a:off x="7930557" y="2868403"/>
            <a:ext cx="461100" cy="23673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2" name="Google Shape;462;p43"/>
          <p:cNvSpPr txBox="1">
            <a:spLocks noGrp="1"/>
          </p:cNvSpPr>
          <p:nvPr>
            <p:ph type="title"/>
          </p:nvPr>
        </p:nvSpPr>
        <p:spPr>
          <a:xfrm>
            <a:off x="581200" y="474539"/>
            <a:ext cx="11029500" cy="826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1C2E42"/>
                </a:solidFill>
                <a:latin typeface="Merriweather"/>
                <a:ea typeface="Merriweather"/>
                <a:cs typeface="Merriweather"/>
                <a:sym typeface="Merriweather"/>
              </a:rPr>
              <a:t>Modèles de classification</a:t>
            </a:r>
            <a:endParaRPr b="1">
              <a:solidFill>
                <a:srgbClr val="1C2E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63" name="Google Shape;463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358" y="660767"/>
            <a:ext cx="3429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3"/>
          <p:cNvSpPr/>
          <p:nvPr/>
        </p:nvSpPr>
        <p:spPr>
          <a:xfrm>
            <a:off x="3138150" y="4282603"/>
            <a:ext cx="1492800" cy="4464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RF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9204498" y="4282603"/>
            <a:ext cx="1492800" cy="4464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RF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66" name="Google Shape;466;p43"/>
          <p:cNvSpPr/>
          <p:nvPr/>
        </p:nvSpPr>
        <p:spPr>
          <a:xfrm>
            <a:off x="1645350" y="4282603"/>
            <a:ext cx="1492800" cy="4464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 sz="1900">
              <a:solidFill>
                <a:srgbClr val="FFFFFF"/>
              </a:solidFill>
            </a:endParaRPr>
          </a:p>
        </p:txBody>
      </p:sp>
      <p:cxnSp>
        <p:nvCxnSpPr>
          <p:cNvPr id="467" name="Google Shape;467;p43"/>
          <p:cNvCxnSpPr>
            <a:stCxn id="450" idx="2"/>
            <a:endCxn id="468" idx="0"/>
          </p:cNvCxnSpPr>
          <p:nvPr/>
        </p:nvCxnSpPr>
        <p:spPr>
          <a:xfrm rot="-5400000" flipH="1">
            <a:off x="10163608" y="3002788"/>
            <a:ext cx="461100" cy="20988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9" name="Google Shape;469;p43"/>
          <p:cNvCxnSpPr>
            <a:stCxn id="465" idx="0"/>
            <a:endCxn id="450" idx="2"/>
          </p:cNvCxnSpPr>
          <p:nvPr/>
        </p:nvCxnSpPr>
        <p:spPr>
          <a:xfrm rot="5400000" flipH="1">
            <a:off x="9417348" y="3749053"/>
            <a:ext cx="461100" cy="6060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0" name="Google Shape;470;p43"/>
          <p:cNvCxnSpPr>
            <a:stCxn id="466" idx="0"/>
            <a:endCxn id="451" idx="2"/>
          </p:cNvCxnSpPr>
          <p:nvPr/>
        </p:nvCxnSpPr>
        <p:spPr>
          <a:xfrm rot="-5400000">
            <a:off x="2366250" y="3847003"/>
            <a:ext cx="461100" cy="4101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1" name="Google Shape;471;p43"/>
          <p:cNvCxnSpPr>
            <a:stCxn id="464" idx="0"/>
            <a:endCxn id="451" idx="2"/>
          </p:cNvCxnSpPr>
          <p:nvPr/>
        </p:nvCxnSpPr>
        <p:spPr>
          <a:xfrm rot="5400000" flipH="1">
            <a:off x="3112650" y="3510703"/>
            <a:ext cx="461100" cy="1082700"/>
          </a:xfrm>
          <a:prstGeom prst="bentConnector3">
            <a:avLst>
              <a:gd name="adj1" fmla="val 49985"/>
            </a:avLst>
          </a:prstGeom>
          <a:noFill/>
          <a:ln w="9525" cap="flat" cmpd="sng">
            <a:solidFill>
              <a:srgbClr val="C2C2C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8" name="Google Shape;468;p43"/>
          <p:cNvSpPr/>
          <p:nvPr/>
        </p:nvSpPr>
        <p:spPr>
          <a:xfrm>
            <a:off x="10697298" y="4282603"/>
            <a:ext cx="1492800" cy="446400"/>
          </a:xfrm>
          <a:prstGeom prst="roundRect">
            <a:avLst>
              <a:gd name="adj" fmla="val 50000"/>
            </a:avLst>
          </a:prstGeom>
          <a:solidFill>
            <a:srgbClr val="307B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NN</a:t>
            </a:r>
            <a:endParaRPr sz="1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14</a:t>
            </a:fld>
            <a:endParaRPr/>
          </a:p>
        </p:txBody>
      </p:sp>
      <p:pic>
        <p:nvPicPr>
          <p:cNvPr id="478" name="Google Shape;47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358" y="660767"/>
            <a:ext cx="3429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44"/>
          <p:cNvSpPr txBox="1">
            <a:spLocks noGrp="1"/>
          </p:cNvSpPr>
          <p:nvPr>
            <p:ph type="title" idx="4294967295"/>
          </p:nvPr>
        </p:nvSpPr>
        <p:spPr>
          <a:xfrm>
            <a:off x="581200" y="474539"/>
            <a:ext cx="11029500" cy="82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CONFIGURATION ET PARAMÈTRES </a:t>
            </a:r>
            <a:endParaRPr/>
          </a:p>
        </p:txBody>
      </p:sp>
      <p:sp>
        <p:nvSpPr>
          <p:cNvPr id="480" name="Google Shape;480;p44"/>
          <p:cNvSpPr txBox="1"/>
          <p:nvPr/>
        </p:nvSpPr>
        <p:spPr>
          <a:xfrm>
            <a:off x="2617950" y="2616225"/>
            <a:ext cx="3186600" cy="2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sample rate = 16000 Hz</a:t>
            </a: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frame length = 25 ms</a:t>
            </a: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overlap length = 10 ms</a:t>
            </a: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Window Function = Hamming Window</a:t>
            </a: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order = 20</a:t>
            </a: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81" name="Google Shape;481;p44"/>
          <p:cNvSpPr txBox="1"/>
          <p:nvPr/>
        </p:nvSpPr>
        <p:spPr>
          <a:xfrm>
            <a:off x="7288175" y="2616225"/>
            <a:ext cx="2635800" cy="25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chemeClr val="lt1"/>
                </a:highlight>
                <a:latin typeface="Garamond"/>
                <a:ea typeface="Garamond"/>
                <a:cs typeface="Garamond"/>
                <a:sym typeface="Garamond"/>
              </a:rPr>
              <a:t>sample rate = 16000 Hz</a:t>
            </a:r>
            <a:endParaRPr sz="1600" b="1">
              <a:solidFill>
                <a:srgbClr val="242729"/>
              </a:solidFill>
              <a:highlight>
                <a:schemeClr val="lt1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chemeClr val="lt1"/>
                </a:highlight>
                <a:latin typeface="Garamond"/>
                <a:ea typeface="Garamond"/>
                <a:cs typeface="Garamond"/>
                <a:sym typeface="Garamond"/>
              </a:rPr>
              <a:t>frame length = 25 ms</a:t>
            </a:r>
            <a:endParaRPr sz="1600" b="1">
              <a:solidFill>
                <a:srgbClr val="242729"/>
              </a:solidFill>
              <a:highlight>
                <a:schemeClr val="lt1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chemeClr val="lt1"/>
                </a:highlight>
                <a:latin typeface="Garamond"/>
                <a:ea typeface="Garamond"/>
                <a:cs typeface="Garamond"/>
                <a:sym typeface="Garamond"/>
              </a:rPr>
              <a:t>overlap length = 10 ms</a:t>
            </a:r>
            <a:endParaRPr sz="1600" b="1">
              <a:solidFill>
                <a:srgbClr val="242729"/>
              </a:solidFill>
              <a:highlight>
                <a:schemeClr val="lt1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chemeClr val="lt1"/>
                </a:highlight>
                <a:latin typeface="Garamond"/>
                <a:ea typeface="Garamond"/>
                <a:cs typeface="Garamond"/>
                <a:sym typeface="Garamond"/>
              </a:rPr>
              <a:t>Window Function = Hamming Window</a:t>
            </a: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n_mfcc = 20</a:t>
            </a:r>
            <a:endParaRPr sz="1600" b="1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82" name="Google Shape;482;p44"/>
          <p:cNvSpPr txBox="1"/>
          <p:nvPr/>
        </p:nvSpPr>
        <p:spPr>
          <a:xfrm>
            <a:off x="2625450" y="1870750"/>
            <a:ext cx="3171600" cy="689400"/>
          </a:xfrm>
          <a:prstGeom prst="rect">
            <a:avLst/>
          </a:prstGeom>
          <a:solidFill>
            <a:srgbClr val="1C2E4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LPC </a:t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83" name="Google Shape;483;p44"/>
          <p:cNvSpPr txBox="1"/>
          <p:nvPr/>
        </p:nvSpPr>
        <p:spPr>
          <a:xfrm>
            <a:off x="7236875" y="1870750"/>
            <a:ext cx="2738400" cy="689400"/>
          </a:xfrm>
          <a:prstGeom prst="rect">
            <a:avLst/>
          </a:prstGeom>
          <a:solidFill>
            <a:srgbClr val="1C2E4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MFCC</a:t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15</a:t>
            </a:fld>
            <a:endParaRPr/>
          </a:p>
        </p:txBody>
      </p:sp>
      <p:pic>
        <p:nvPicPr>
          <p:cNvPr id="490" name="Google Shape;490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358" y="660767"/>
            <a:ext cx="3429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5"/>
          <p:cNvSpPr txBox="1">
            <a:spLocks noGrp="1"/>
          </p:cNvSpPr>
          <p:nvPr>
            <p:ph type="title" idx="4294967295"/>
          </p:nvPr>
        </p:nvSpPr>
        <p:spPr>
          <a:xfrm>
            <a:off x="581200" y="474539"/>
            <a:ext cx="11029500" cy="82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CONFIGURATION ET PARAMÈTRES </a:t>
            </a:r>
            <a:endParaRPr/>
          </a:p>
        </p:txBody>
      </p:sp>
      <p:sp>
        <p:nvSpPr>
          <p:cNvPr id="492" name="Google Shape;492;p45"/>
          <p:cNvSpPr txBox="1"/>
          <p:nvPr/>
        </p:nvSpPr>
        <p:spPr>
          <a:xfrm>
            <a:off x="155700" y="2616225"/>
            <a:ext cx="3186600" cy="2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K = 3</a:t>
            </a:r>
            <a:endParaRPr sz="1600" b="1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-FR" sz="1600" b="1"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p = 2</a:t>
            </a:r>
            <a:endParaRPr sz="1600" b="1"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3" name="Google Shape;493;p45"/>
          <p:cNvSpPr txBox="1"/>
          <p:nvPr/>
        </p:nvSpPr>
        <p:spPr>
          <a:xfrm>
            <a:off x="3440725" y="2616225"/>
            <a:ext cx="2635800" cy="25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kernel = RBF</a:t>
            </a: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Gamma = 0.1</a:t>
            </a: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fr-FR" sz="1600" b="1">
                <a:solidFill>
                  <a:srgbClr val="242729"/>
                </a:solidFill>
                <a:highlight>
                  <a:srgbClr val="FFFFFF"/>
                </a:highlight>
                <a:latin typeface="Garamond"/>
                <a:ea typeface="Garamond"/>
                <a:cs typeface="Garamond"/>
                <a:sym typeface="Garamond"/>
              </a:rPr>
              <a:t>C = 10</a:t>
            </a:r>
            <a:endParaRPr sz="1600" b="1">
              <a:solidFill>
                <a:srgbClr val="242729"/>
              </a:solidFill>
              <a:highlight>
                <a:srgbClr val="FFFFFF"/>
              </a:highlight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4" name="Google Shape;494;p45"/>
          <p:cNvSpPr txBox="1"/>
          <p:nvPr/>
        </p:nvSpPr>
        <p:spPr>
          <a:xfrm>
            <a:off x="6207600" y="2738600"/>
            <a:ext cx="3171600" cy="25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>
                <a:latin typeface="Garamond"/>
                <a:ea typeface="Garamond"/>
                <a:cs typeface="Garamond"/>
                <a:sym typeface="Garamond"/>
              </a:rPr>
              <a:t>n Estimator = 200</a:t>
            </a:r>
            <a:endParaRPr sz="1600" b="1"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495" name="Google Shape;495;p45"/>
          <p:cNvSpPr txBox="1"/>
          <p:nvPr/>
        </p:nvSpPr>
        <p:spPr>
          <a:xfrm>
            <a:off x="170800" y="1870750"/>
            <a:ext cx="3171600" cy="689400"/>
          </a:xfrm>
          <a:prstGeom prst="rect">
            <a:avLst/>
          </a:prstGeom>
          <a:solidFill>
            <a:srgbClr val="1C2E4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KNN</a:t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6" name="Google Shape;496;p45"/>
          <p:cNvSpPr txBox="1"/>
          <p:nvPr/>
        </p:nvSpPr>
        <p:spPr>
          <a:xfrm>
            <a:off x="3414375" y="1870750"/>
            <a:ext cx="2738400" cy="689400"/>
          </a:xfrm>
          <a:prstGeom prst="rect">
            <a:avLst/>
          </a:prstGeom>
          <a:solidFill>
            <a:srgbClr val="1C2E4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9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SVM</a:t>
            </a:r>
            <a:endParaRPr sz="19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7" name="Google Shape;497;p45"/>
          <p:cNvSpPr txBox="1"/>
          <p:nvPr/>
        </p:nvSpPr>
        <p:spPr>
          <a:xfrm>
            <a:off x="6213800" y="1870750"/>
            <a:ext cx="3171600" cy="689400"/>
          </a:xfrm>
          <a:prstGeom prst="rect">
            <a:avLst/>
          </a:prstGeom>
          <a:solidFill>
            <a:srgbClr val="1C2E4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RF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8" name="Google Shape;498;p45"/>
          <p:cNvSpPr txBox="1"/>
          <p:nvPr/>
        </p:nvSpPr>
        <p:spPr>
          <a:xfrm>
            <a:off x="9446425" y="1870750"/>
            <a:ext cx="2635800" cy="689400"/>
          </a:xfrm>
          <a:prstGeom prst="rect">
            <a:avLst/>
          </a:prstGeom>
          <a:solidFill>
            <a:srgbClr val="1C2E4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NN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9" name="Google Shape;499;p45"/>
          <p:cNvSpPr txBox="1"/>
          <p:nvPr/>
        </p:nvSpPr>
        <p:spPr>
          <a:xfrm>
            <a:off x="9446425" y="2738600"/>
            <a:ext cx="2635800" cy="30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latin typeface="Garamond"/>
                <a:ea typeface="Garamond"/>
                <a:cs typeface="Garamond"/>
                <a:sym typeface="Garamond"/>
              </a:rPr>
              <a:t>Learning rate = 0.001</a:t>
            </a:r>
            <a:endParaRPr sz="1600" b="1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 err="1">
                <a:latin typeface="Garamond"/>
                <a:ea typeface="Garamond"/>
                <a:cs typeface="Garamond"/>
                <a:sym typeface="Garamond"/>
              </a:rPr>
              <a:t>Epochs</a:t>
            </a:r>
            <a:r>
              <a:rPr lang="fr-FR" sz="1600" b="1" dirty="0">
                <a:latin typeface="Garamond"/>
                <a:ea typeface="Garamond"/>
                <a:cs typeface="Garamond"/>
                <a:sym typeface="Garamond"/>
              </a:rPr>
              <a:t> = 200</a:t>
            </a:r>
            <a:endParaRPr sz="1600" b="1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latin typeface="Garamond"/>
                <a:ea typeface="Garamond"/>
                <a:cs typeface="Garamond"/>
                <a:sym typeface="Garamond"/>
              </a:rPr>
              <a:t>Batch size = 32</a:t>
            </a:r>
            <a:endParaRPr sz="1600" b="1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dirty="0">
                <a:latin typeface="Garamond"/>
                <a:ea typeface="Garamond"/>
                <a:cs typeface="Garamond"/>
                <a:sym typeface="Garamond"/>
              </a:rPr>
              <a:t>nbr couche = 3</a:t>
            </a:r>
            <a:endParaRPr sz="1600" b="1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aramond"/>
              <a:ea typeface="Garamond"/>
              <a:cs typeface="Garamond"/>
              <a:sym typeface="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8" grpId="0" animBg="1"/>
      <p:bldP spid="49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sldNum" idx="12"/>
          </p:nvPr>
        </p:nvSpPr>
        <p:spPr>
          <a:xfrm>
            <a:off x="11381736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16</a:t>
            </a:fld>
            <a:endParaRPr/>
          </a:p>
        </p:txBody>
      </p:sp>
      <p:pic>
        <p:nvPicPr>
          <p:cNvPr id="506" name="Google Shape;50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5975" y="1021450"/>
            <a:ext cx="7840050" cy="50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6"/>
          <p:cNvSpPr txBox="1">
            <a:spLocks noGrp="1"/>
          </p:cNvSpPr>
          <p:nvPr>
            <p:ph type="title" idx="4294967295"/>
          </p:nvPr>
        </p:nvSpPr>
        <p:spPr>
          <a:xfrm>
            <a:off x="409850" y="-11"/>
            <a:ext cx="11029500" cy="82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fr-FR">
                <a:solidFill>
                  <a:srgbClr val="FFFFFF"/>
                </a:solidFill>
              </a:rPr>
              <a:t>RÉSULTATS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17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200450" y="2550950"/>
            <a:ext cx="9791100" cy="11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lang="fr-FR" sz="8400" b="1" i="1" u="none" strike="noStrike" cap="none">
                <a:solidFill>
                  <a:schemeClr val="accent6"/>
                </a:solidFill>
                <a:latin typeface="Garamond"/>
                <a:ea typeface="Garamond"/>
                <a:cs typeface="Garamond"/>
                <a:sym typeface="Garamond"/>
              </a:rPr>
              <a:t>DEMOS</a:t>
            </a:r>
            <a:endParaRPr sz="8400" b="1" i="1" u="none" strike="noStrike" cap="none">
              <a:solidFill>
                <a:schemeClr val="accent6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18</a:t>
            </a:fld>
            <a:endParaRPr/>
          </a:p>
        </p:txBody>
      </p:sp>
      <p:sp>
        <p:nvSpPr>
          <p:cNvPr id="521" name="Google Shape;521;p48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fr-FR"/>
              <a:t>CONCLUSION </a:t>
            </a:r>
            <a:endParaRPr/>
          </a:p>
        </p:txBody>
      </p:sp>
      <p:sp>
        <p:nvSpPr>
          <p:cNvPr id="522" name="Google Shape;522;p48"/>
          <p:cNvSpPr txBox="1"/>
          <p:nvPr/>
        </p:nvSpPr>
        <p:spPr>
          <a:xfrm>
            <a:off x="912925" y="2382475"/>
            <a:ext cx="93297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Char char="-"/>
            </a:pPr>
            <a:r>
              <a:rPr lang="fr-FR" sz="23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Construire la Dataset (Darija)</a:t>
            </a: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Char char="-"/>
            </a:pPr>
            <a:r>
              <a:rPr lang="fr-FR" sz="23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Voice Activity Detection (ZCR et STE)</a:t>
            </a: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Char char="-"/>
            </a:pPr>
            <a:r>
              <a:rPr lang="fr-FR" sz="23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Extraction des caractéristiques (MFCC)</a:t>
            </a: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Char char="-"/>
            </a:pPr>
            <a:r>
              <a:rPr lang="fr-FR" sz="23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Construire le modèle (Random Forest et ANN)</a:t>
            </a: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9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fr-FR"/>
              <a:t>PERSPECTIVES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endParaRPr/>
          </a:p>
        </p:txBody>
      </p:sp>
      <p:sp>
        <p:nvSpPr>
          <p:cNvPr id="529" name="Google Shape;529;p4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19</a:t>
            </a:fld>
            <a:endParaRPr/>
          </a:p>
        </p:txBody>
      </p:sp>
      <p:sp>
        <p:nvSpPr>
          <p:cNvPr id="530" name="Google Shape;530;p49"/>
          <p:cNvSpPr txBox="1"/>
          <p:nvPr/>
        </p:nvSpPr>
        <p:spPr>
          <a:xfrm>
            <a:off x="912925" y="2382475"/>
            <a:ext cx="9944100" cy="3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Char char="-"/>
            </a:pPr>
            <a:r>
              <a:rPr lang="fr-FR" sz="23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Réduire encore du bruit dans les audios avec des techniques avancées</a:t>
            </a: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Char char="-"/>
            </a:pPr>
            <a:r>
              <a:rPr lang="fr-FR" sz="23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Travailler avec des techniques de Deep Learning afin d'améliorer la performance de modèle</a:t>
            </a: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Char char="-"/>
            </a:pPr>
            <a:r>
              <a:rPr lang="fr-FR" sz="23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Construire un modèle du temps réelle</a:t>
            </a: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746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Char char="-"/>
            </a:pPr>
            <a:r>
              <a:rPr lang="fr-FR" sz="2300" i="1">
                <a:latin typeface="Roboto"/>
                <a:ea typeface="Roboto"/>
                <a:cs typeface="Roboto"/>
                <a:sym typeface="Roboto"/>
              </a:rPr>
              <a:t>Déployer</a:t>
            </a:r>
            <a:r>
              <a:rPr lang="fr-FR" sz="23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l’application dans le Cloud</a:t>
            </a: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581192" y="702156"/>
            <a:ext cx="11029500" cy="6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fr-FR">
                <a:latin typeface="Merriweather"/>
                <a:ea typeface="Merriweather"/>
                <a:cs typeface="Merriweather"/>
                <a:sym typeface="Merriweather"/>
              </a:rPr>
              <a:t>PLAN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9" name="Google Shape;179;p32"/>
          <p:cNvSpPr txBox="1">
            <a:spLocks noGrp="1"/>
          </p:cNvSpPr>
          <p:nvPr>
            <p:ph type="sldNum" idx="12"/>
          </p:nvPr>
        </p:nvSpPr>
        <p:spPr>
          <a:xfrm>
            <a:off x="10558300" y="63477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2</a:t>
            </a:fld>
            <a:endParaRPr/>
          </a:p>
        </p:txBody>
      </p:sp>
      <p:pic>
        <p:nvPicPr>
          <p:cNvPr id="180" name="Google Shape;18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357" y="655637"/>
            <a:ext cx="342900" cy="454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32"/>
          <p:cNvGrpSpPr/>
          <p:nvPr/>
        </p:nvGrpSpPr>
        <p:grpSpPr>
          <a:xfrm>
            <a:off x="3613883" y="1821369"/>
            <a:ext cx="2636211" cy="2731671"/>
            <a:chOff x="4761418" y="1318143"/>
            <a:chExt cx="2460300" cy="2460300"/>
          </a:xfrm>
        </p:grpSpPr>
        <p:sp>
          <p:nvSpPr>
            <p:cNvPr id="182" name="Google Shape;182;p32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2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b="1">
                  <a:solidFill>
                    <a:srgbClr val="99000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1200" b="1">
                <a:solidFill>
                  <a:srgbClr val="99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32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solidFill>
              <a:srgbClr val="66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Flux de Travail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5" name="Google Shape;185;p32"/>
          <p:cNvGrpSpPr/>
          <p:nvPr/>
        </p:nvGrpSpPr>
        <p:grpSpPr>
          <a:xfrm>
            <a:off x="2782442" y="1393459"/>
            <a:ext cx="2792933" cy="2852718"/>
            <a:chOff x="3269751" y="1318143"/>
            <a:chExt cx="2460300" cy="2460300"/>
          </a:xfrm>
        </p:grpSpPr>
        <p:sp>
          <p:nvSpPr>
            <p:cNvPr id="186" name="Google Shape;186;p32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2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b="1">
                  <a:solidFill>
                    <a:schemeClr val="accent5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12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8" name="Google Shape;188;p32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ARCHITECTURE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9" name="Google Shape;189;p32"/>
          <p:cNvGrpSpPr/>
          <p:nvPr/>
        </p:nvGrpSpPr>
        <p:grpSpPr>
          <a:xfrm>
            <a:off x="2039012" y="1086127"/>
            <a:ext cx="2711005" cy="2786290"/>
            <a:chOff x="1776626" y="1318143"/>
            <a:chExt cx="2460300" cy="2460300"/>
          </a:xfrm>
        </p:grpSpPr>
        <p:grpSp>
          <p:nvGrpSpPr>
            <p:cNvPr id="190" name="Google Shape;190;p32"/>
            <p:cNvGrpSpPr/>
            <p:nvPr/>
          </p:nvGrpSpPr>
          <p:grpSpPr>
            <a:xfrm>
              <a:off x="1776626" y="1318143"/>
              <a:ext cx="2460300" cy="2460300"/>
              <a:chOff x="1776626" y="1318143"/>
              <a:chExt cx="2460300" cy="2460300"/>
            </a:xfrm>
          </p:grpSpPr>
          <p:sp>
            <p:nvSpPr>
              <p:cNvPr id="191" name="Google Shape;191;p32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2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FR" sz="1500" b="1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Objectif</a:t>
                </a:r>
                <a:endParaRPr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3" name="Google Shape;193;p32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b="1">
                  <a:solidFill>
                    <a:srgbClr val="F1C23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1200" b="1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4" name="Google Shape;194;p32"/>
          <p:cNvGrpSpPr/>
          <p:nvPr/>
        </p:nvGrpSpPr>
        <p:grpSpPr>
          <a:xfrm>
            <a:off x="1301596" y="744201"/>
            <a:ext cx="2696735" cy="2711743"/>
            <a:chOff x="284959" y="1318143"/>
            <a:chExt cx="2460300" cy="2460300"/>
          </a:xfrm>
        </p:grpSpPr>
        <p:sp>
          <p:nvSpPr>
            <p:cNvPr id="195" name="Google Shape;195;p32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944A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2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b="1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1200" b="1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7" name="Google Shape;197;p32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8" name="Google Shape;198;p32"/>
          <p:cNvGrpSpPr/>
          <p:nvPr/>
        </p:nvGrpSpPr>
        <p:grpSpPr>
          <a:xfrm>
            <a:off x="5925321" y="2861276"/>
            <a:ext cx="2696735" cy="2711743"/>
            <a:chOff x="284959" y="1318143"/>
            <a:chExt cx="2460300" cy="2460300"/>
          </a:xfrm>
        </p:grpSpPr>
        <p:sp>
          <p:nvSpPr>
            <p:cNvPr id="199" name="Google Shape;199;p32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969F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2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b="1">
                  <a:solidFill>
                    <a:srgbClr val="999999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sz="1200" b="1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32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Résultats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2" name="Google Shape;202;p32"/>
          <p:cNvSpPr txBox="1"/>
          <p:nvPr/>
        </p:nvSpPr>
        <p:spPr>
          <a:xfrm>
            <a:off x="0" y="0"/>
            <a:ext cx="2875500" cy="1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Pré-traitement</a:t>
            </a:r>
            <a:endParaRPr sz="1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3" name="Google Shape;203;p32"/>
          <p:cNvGrpSpPr/>
          <p:nvPr/>
        </p:nvGrpSpPr>
        <p:grpSpPr>
          <a:xfrm>
            <a:off x="4273396" y="2192001"/>
            <a:ext cx="2696735" cy="2711743"/>
            <a:chOff x="284959" y="1318143"/>
            <a:chExt cx="2460300" cy="2460300"/>
          </a:xfrm>
        </p:grpSpPr>
        <p:sp>
          <p:nvSpPr>
            <p:cNvPr id="204" name="Google Shape;204;p32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FF00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2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b="1">
                  <a:solidFill>
                    <a:srgbClr val="FF00FF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1200" b="1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32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Dataset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07" name="Google Shape;207;p32"/>
          <p:cNvGrpSpPr/>
          <p:nvPr/>
        </p:nvGrpSpPr>
        <p:grpSpPr>
          <a:xfrm>
            <a:off x="5111596" y="2496801"/>
            <a:ext cx="2696735" cy="2711743"/>
            <a:chOff x="284959" y="1318143"/>
            <a:chExt cx="2460300" cy="2460300"/>
          </a:xfrm>
        </p:grpSpPr>
        <p:sp>
          <p:nvSpPr>
            <p:cNvPr id="208" name="Google Shape;208;p32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4CC1E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2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b="1">
                  <a:solidFill>
                    <a:srgbClr val="02B2EE"/>
                  </a:solidFill>
                  <a:latin typeface="Roboto"/>
                  <a:ea typeface="Roboto"/>
                  <a:cs typeface="Roboto"/>
                  <a:sym typeface="Roboto"/>
                </a:rPr>
                <a:t>6</a:t>
              </a:r>
              <a:endParaRPr sz="1200" b="1">
                <a:solidFill>
                  <a:srgbClr val="02B2E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32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Implementation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1" name="Google Shape;211;p32"/>
          <p:cNvGrpSpPr/>
          <p:nvPr/>
        </p:nvGrpSpPr>
        <p:grpSpPr>
          <a:xfrm>
            <a:off x="6711796" y="3182601"/>
            <a:ext cx="2696735" cy="2711743"/>
            <a:chOff x="284959" y="1318143"/>
            <a:chExt cx="2460300" cy="2460300"/>
          </a:xfrm>
        </p:grpSpPr>
        <p:sp>
          <p:nvSpPr>
            <p:cNvPr id="212" name="Google Shape;212;p32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FF0000">
                <a:alpha val="7490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b="1">
                  <a:solidFill>
                    <a:srgbClr val="FF0000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sz="12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32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Web Application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5" name="Google Shape;215;p32"/>
          <p:cNvGrpSpPr/>
          <p:nvPr/>
        </p:nvGrpSpPr>
        <p:grpSpPr>
          <a:xfrm>
            <a:off x="7427321" y="3536651"/>
            <a:ext cx="2696735" cy="2711743"/>
            <a:chOff x="284959" y="1318143"/>
            <a:chExt cx="2460300" cy="2460300"/>
          </a:xfrm>
        </p:grpSpPr>
        <p:sp>
          <p:nvSpPr>
            <p:cNvPr id="216" name="Google Shape;216;p32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rgbClr val="00FF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200" b="1">
                  <a:solidFill>
                    <a:srgbClr val="00FF00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sz="1200" b="1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32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Demos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9" name="Google Shape;219;p32"/>
          <p:cNvGrpSpPr/>
          <p:nvPr/>
        </p:nvGrpSpPr>
        <p:grpSpPr>
          <a:xfrm>
            <a:off x="8199871" y="3929926"/>
            <a:ext cx="2696735" cy="2711743"/>
            <a:chOff x="284959" y="1318143"/>
            <a:chExt cx="2460300" cy="2460300"/>
          </a:xfrm>
        </p:grpSpPr>
        <p:sp>
          <p:nvSpPr>
            <p:cNvPr id="220" name="Google Shape;220;p32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486222" y="3255517"/>
              <a:ext cx="3129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b="1">
                  <a:latin typeface="Roboto"/>
                  <a:ea typeface="Roboto"/>
                  <a:cs typeface="Roboto"/>
                  <a:sym typeface="Roboto"/>
                </a:rPr>
                <a:t>10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2" name="Google Shape;222;p32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Conclusion et Perspectives</a:t>
              </a:r>
              <a:endParaRPr sz="1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1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0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0"/>
          <p:cNvSpPr txBox="1"/>
          <p:nvPr/>
        </p:nvSpPr>
        <p:spPr>
          <a:xfrm>
            <a:off x="2782950" y="2739472"/>
            <a:ext cx="7494000" cy="13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b="1" i="1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MERCI DE VOTRE ATTENTIONS!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537" name="Google Shape;53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358" y="660767"/>
            <a:ext cx="342900" cy="4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/>
        </p:nvSpPr>
        <p:spPr>
          <a:xfrm>
            <a:off x="5835719" y="5664376"/>
            <a:ext cx="7494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1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/>
          </a:p>
        </p:txBody>
      </p:sp>
      <p:cxnSp>
        <p:nvCxnSpPr>
          <p:cNvPr id="543" name="Google Shape;543;p51"/>
          <p:cNvCxnSpPr/>
          <p:nvPr/>
        </p:nvCxnSpPr>
        <p:spPr>
          <a:xfrm>
            <a:off x="1079103" y="4694978"/>
            <a:ext cx="0" cy="448522"/>
          </a:xfrm>
          <a:prstGeom prst="straightConnector1">
            <a:avLst/>
          </a:prstGeom>
          <a:noFill/>
          <a:ln w="9525" cap="flat" cmpd="sng">
            <a:solidFill>
              <a:srgbClr val="4F81BD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44" name="Google Shape;544;p51"/>
          <p:cNvCxnSpPr/>
          <p:nvPr/>
        </p:nvCxnSpPr>
        <p:spPr>
          <a:xfrm>
            <a:off x="2962806" y="4694978"/>
            <a:ext cx="0" cy="448522"/>
          </a:xfrm>
          <a:prstGeom prst="straightConnector1">
            <a:avLst/>
          </a:prstGeom>
          <a:noFill/>
          <a:ln w="9525" cap="flat" cmpd="sng">
            <a:solidFill>
              <a:srgbClr val="4F81BD">
                <a:alpha val="49803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5" name="Google Shape;545;p51"/>
          <p:cNvSpPr/>
          <p:nvPr/>
        </p:nvSpPr>
        <p:spPr>
          <a:xfrm>
            <a:off x="844465" y="5143500"/>
            <a:ext cx="10515600" cy="2540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B1CEF8"/>
              </a:gs>
              <a:gs pos="100000">
                <a:srgbClr val="5B6A7F"/>
              </a:gs>
            </a:gsLst>
            <a:lin ang="5400000" scaled="0"/>
          </a:gradFill>
          <a:ln>
            <a:noFill/>
          </a:ln>
          <a:effectLst>
            <a:reflection stA="50000" endA="300" endPos="55500" dist="50800" dir="5400000" sy="-100000" algn="bl" rotWithShape="0"/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6" name="Google Shape;546;p51"/>
          <p:cNvSpPr/>
          <p:nvPr/>
        </p:nvSpPr>
        <p:spPr>
          <a:xfrm>
            <a:off x="844475" y="5350450"/>
            <a:ext cx="9756900" cy="126900"/>
          </a:xfrm>
          <a:prstGeom prst="roundRect">
            <a:avLst>
              <a:gd name="adj" fmla="val 16667"/>
            </a:avLst>
          </a:prstGeom>
          <a:solidFill>
            <a:srgbClr val="FF0000">
              <a:alpha val="7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7" name="Google Shape;547;p51"/>
          <p:cNvSpPr/>
          <p:nvPr/>
        </p:nvSpPr>
        <p:spPr>
          <a:xfrm>
            <a:off x="10601344" y="5397500"/>
            <a:ext cx="76200" cy="84600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8" name="Google Shape;548;p51"/>
          <p:cNvSpPr txBox="1"/>
          <p:nvPr/>
        </p:nvSpPr>
        <p:spPr>
          <a:xfrm>
            <a:off x="10300926" y="5485442"/>
            <a:ext cx="368400" cy="1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Today</a:t>
            </a:r>
            <a:endParaRPr/>
          </a:p>
        </p:txBody>
      </p:sp>
      <p:sp>
        <p:nvSpPr>
          <p:cNvPr id="549" name="Google Shape;549;p51"/>
          <p:cNvSpPr txBox="1"/>
          <p:nvPr/>
        </p:nvSpPr>
        <p:spPr>
          <a:xfrm>
            <a:off x="907965" y="5181600"/>
            <a:ext cx="258084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</a:t>
            </a:r>
            <a:endParaRPr/>
          </a:p>
        </p:txBody>
      </p:sp>
      <p:sp>
        <p:nvSpPr>
          <p:cNvPr id="550" name="Google Shape;550;p51"/>
          <p:cNvSpPr txBox="1"/>
          <p:nvPr/>
        </p:nvSpPr>
        <p:spPr>
          <a:xfrm>
            <a:off x="2677504" y="5181600"/>
            <a:ext cx="222818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Apr</a:t>
            </a:r>
            <a:endParaRPr/>
          </a:p>
        </p:txBody>
      </p:sp>
      <p:sp>
        <p:nvSpPr>
          <p:cNvPr id="551" name="Google Shape;551;p51"/>
          <p:cNvSpPr txBox="1"/>
          <p:nvPr/>
        </p:nvSpPr>
        <p:spPr>
          <a:xfrm>
            <a:off x="4389961" y="5181600"/>
            <a:ext cx="271228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</a:t>
            </a:r>
            <a:endParaRPr/>
          </a:p>
        </p:txBody>
      </p:sp>
      <p:sp>
        <p:nvSpPr>
          <p:cNvPr id="552" name="Google Shape;552;p51"/>
          <p:cNvSpPr txBox="1"/>
          <p:nvPr/>
        </p:nvSpPr>
        <p:spPr>
          <a:xfrm>
            <a:off x="6159500" y="5181600"/>
            <a:ext cx="209994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Jun</a:t>
            </a:r>
            <a:endParaRPr/>
          </a:p>
        </p:txBody>
      </p:sp>
      <p:sp>
        <p:nvSpPr>
          <p:cNvPr id="553" name="Google Shape;553;p51"/>
          <p:cNvSpPr txBox="1"/>
          <p:nvPr/>
        </p:nvSpPr>
        <p:spPr>
          <a:xfrm>
            <a:off x="907965" y="4957445"/>
            <a:ext cx="304955" cy="186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B1CEF8"/>
                </a:solidFill>
                <a:latin typeface="Calibri"/>
                <a:ea typeface="Calibri"/>
                <a:cs typeface="Calibri"/>
                <a:sym typeface="Calibri"/>
              </a:rPr>
              <a:t>2020</a:t>
            </a:r>
            <a:endParaRPr/>
          </a:p>
        </p:txBody>
      </p:sp>
      <p:sp>
        <p:nvSpPr>
          <p:cNvPr id="554" name="Google Shape;554;p51"/>
          <p:cNvSpPr txBox="1"/>
          <p:nvPr/>
        </p:nvSpPr>
        <p:spPr>
          <a:xfrm>
            <a:off x="7871957" y="5181600"/>
            <a:ext cx="158185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Jul</a:t>
            </a:r>
            <a:endParaRPr/>
          </a:p>
        </p:txBody>
      </p:sp>
      <p:sp>
        <p:nvSpPr>
          <p:cNvPr id="555" name="Google Shape;555;p51"/>
          <p:cNvSpPr txBox="1"/>
          <p:nvPr/>
        </p:nvSpPr>
        <p:spPr>
          <a:xfrm>
            <a:off x="9641496" y="5181600"/>
            <a:ext cx="242054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</a:t>
            </a:r>
            <a:endParaRPr/>
          </a:p>
        </p:txBody>
      </p:sp>
      <p:sp>
        <p:nvSpPr>
          <p:cNvPr id="556" name="Google Shape;556;p51"/>
          <p:cNvSpPr/>
          <p:nvPr/>
        </p:nvSpPr>
        <p:spPr>
          <a:xfrm>
            <a:off x="901547" y="2303505"/>
            <a:ext cx="10337800" cy="130767"/>
          </a:xfrm>
          <a:prstGeom prst="roundRect">
            <a:avLst>
              <a:gd name="adj" fmla="val 16667"/>
            </a:avLst>
          </a:prstGeom>
          <a:solidFill>
            <a:srgbClr val="02B2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7" name="Google Shape;557;p51"/>
          <p:cNvSpPr/>
          <p:nvPr/>
        </p:nvSpPr>
        <p:spPr>
          <a:xfrm>
            <a:off x="3470193" y="2614676"/>
            <a:ext cx="6972300" cy="146981"/>
          </a:xfrm>
          <a:prstGeom prst="roundRect">
            <a:avLst>
              <a:gd name="adj" fmla="val 16667"/>
            </a:avLst>
          </a:prstGeom>
          <a:solidFill>
            <a:srgbClr val="02B2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8" name="Google Shape;558;p51"/>
          <p:cNvSpPr/>
          <p:nvPr/>
        </p:nvSpPr>
        <p:spPr>
          <a:xfrm>
            <a:off x="3464456" y="2877820"/>
            <a:ext cx="583694" cy="155025"/>
          </a:xfrm>
          <a:prstGeom prst="roundRect">
            <a:avLst>
              <a:gd name="adj" fmla="val 16667"/>
            </a:avLst>
          </a:prstGeom>
          <a:solidFill>
            <a:srgbClr val="02B2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59" name="Google Shape;559;p51"/>
          <p:cNvSpPr/>
          <p:nvPr/>
        </p:nvSpPr>
        <p:spPr>
          <a:xfrm>
            <a:off x="4041052" y="3118104"/>
            <a:ext cx="1435100" cy="127000"/>
          </a:xfrm>
          <a:prstGeom prst="roundRect">
            <a:avLst>
              <a:gd name="adj" fmla="val 16667"/>
            </a:avLst>
          </a:prstGeom>
          <a:solidFill>
            <a:srgbClr val="02B2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0" name="Google Shape;560;p51"/>
          <p:cNvSpPr/>
          <p:nvPr/>
        </p:nvSpPr>
        <p:spPr>
          <a:xfrm>
            <a:off x="5468100" y="3352123"/>
            <a:ext cx="1206500" cy="127000"/>
          </a:xfrm>
          <a:prstGeom prst="roundRect">
            <a:avLst>
              <a:gd name="adj" fmla="val 16667"/>
            </a:avLst>
          </a:prstGeom>
          <a:solidFill>
            <a:srgbClr val="02B2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1" name="Google Shape;561;p51"/>
          <p:cNvSpPr/>
          <p:nvPr/>
        </p:nvSpPr>
        <p:spPr>
          <a:xfrm>
            <a:off x="6666819" y="3586141"/>
            <a:ext cx="342900" cy="127000"/>
          </a:xfrm>
          <a:prstGeom prst="roundRect">
            <a:avLst>
              <a:gd name="adj" fmla="val 16667"/>
            </a:avLst>
          </a:prstGeom>
          <a:solidFill>
            <a:srgbClr val="02B2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2" name="Google Shape;562;p51"/>
          <p:cNvSpPr/>
          <p:nvPr/>
        </p:nvSpPr>
        <p:spPr>
          <a:xfrm>
            <a:off x="7009311" y="3820160"/>
            <a:ext cx="2235200" cy="127000"/>
          </a:xfrm>
          <a:prstGeom prst="roundRect">
            <a:avLst>
              <a:gd name="adj" fmla="val 16667"/>
            </a:avLst>
          </a:prstGeom>
          <a:solidFill>
            <a:srgbClr val="02B2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3" name="Google Shape;563;p51"/>
          <p:cNvSpPr/>
          <p:nvPr/>
        </p:nvSpPr>
        <p:spPr>
          <a:xfrm>
            <a:off x="9235505" y="4139438"/>
            <a:ext cx="1485900" cy="127000"/>
          </a:xfrm>
          <a:prstGeom prst="roundRect">
            <a:avLst>
              <a:gd name="adj" fmla="val 16667"/>
            </a:avLst>
          </a:prstGeom>
          <a:solidFill>
            <a:srgbClr val="02B2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64" name="Google Shape;564;p51"/>
          <p:cNvSpPr txBox="1"/>
          <p:nvPr/>
        </p:nvSpPr>
        <p:spPr>
          <a:xfrm>
            <a:off x="90229" y="2291376"/>
            <a:ext cx="762000" cy="1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 2 - Aug 29</a:t>
            </a:r>
            <a:endParaRPr/>
          </a:p>
        </p:txBody>
      </p:sp>
      <p:sp>
        <p:nvSpPr>
          <p:cNvPr id="565" name="Google Shape;565;p51"/>
          <p:cNvSpPr txBox="1"/>
          <p:nvPr/>
        </p:nvSpPr>
        <p:spPr>
          <a:xfrm>
            <a:off x="11284132" y="2198370"/>
            <a:ext cx="914400" cy="34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Documentation and report</a:t>
            </a:r>
            <a:endParaRPr/>
          </a:p>
        </p:txBody>
      </p:sp>
      <p:sp>
        <p:nvSpPr>
          <p:cNvPr id="566" name="Google Shape;566;p51"/>
          <p:cNvSpPr txBox="1"/>
          <p:nvPr/>
        </p:nvSpPr>
        <p:spPr>
          <a:xfrm>
            <a:off x="2623696" y="2610654"/>
            <a:ext cx="800100" cy="1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 15 - Aug 15</a:t>
            </a:r>
            <a:endParaRPr/>
          </a:p>
        </p:txBody>
      </p:sp>
      <p:sp>
        <p:nvSpPr>
          <p:cNvPr id="567" name="Google Shape;567;p51"/>
          <p:cNvSpPr txBox="1"/>
          <p:nvPr/>
        </p:nvSpPr>
        <p:spPr>
          <a:xfrm>
            <a:off x="10484986" y="2602907"/>
            <a:ext cx="787400" cy="1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Development</a:t>
            </a:r>
            <a:endParaRPr/>
          </a:p>
        </p:txBody>
      </p:sp>
      <p:sp>
        <p:nvSpPr>
          <p:cNvPr id="568" name="Google Shape;568;p51"/>
          <p:cNvSpPr txBox="1"/>
          <p:nvPr/>
        </p:nvSpPr>
        <p:spPr>
          <a:xfrm>
            <a:off x="2582148" y="2857373"/>
            <a:ext cx="787400" cy="1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 15 - Apr 25</a:t>
            </a:r>
            <a:endParaRPr/>
          </a:p>
        </p:txBody>
      </p:sp>
      <p:sp>
        <p:nvSpPr>
          <p:cNvPr id="569" name="Google Shape;569;p51"/>
          <p:cNvSpPr txBox="1"/>
          <p:nvPr/>
        </p:nvSpPr>
        <p:spPr>
          <a:xfrm>
            <a:off x="4091812" y="2849626"/>
            <a:ext cx="850900" cy="1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</a:t>
            </a:r>
            <a:endParaRPr/>
          </a:p>
        </p:txBody>
      </p:sp>
      <p:sp>
        <p:nvSpPr>
          <p:cNvPr id="570" name="Google Shape;570;p51"/>
          <p:cNvSpPr txBox="1"/>
          <p:nvPr/>
        </p:nvSpPr>
        <p:spPr>
          <a:xfrm>
            <a:off x="3170001" y="3104092"/>
            <a:ext cx="825500" cy="1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 26 - May 20</a:t>
            </a:r>
            <a:endParaRPr/>
          </a:p>
        </p:txBody>
      </p:sp>
      <p:sp>
        <p:nvSpPr>
          <p:cNvPr id="571" name="Google Shape;571;p51"/>
          <p:cNvSpPr txBox="1"/>
          <p:nvPr/>
        </p:nvSpPr>
        <p:spPr>
          <a:xfrm>
            <a:off x="5518860" y="3096345"/>
            <a:ext cx="1079500" cy="1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Features Extraction</a:t>
            </a:r>
            <a:endParaRPr/>
          </a:p>
        </p:txBody>
      </p:sp>
      <p:sp>
        <p:nvSpPr>
          <p:cNvPr id="572" name="Google Shape;572;p51"/>
          <p:cNvSpPr txBox="1"/>
          <p:nvPr/>
        </p:nvSpPr>
        <p:spPr>
          <a:xfrm>
            <a:off x="4607590" y="3338110"/>
            <a:ext cx="812800" cy="1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May 21 - Jun 10</a:t>
            </a:r>
            <a:endParaRPr/>
          </a:p>
        </p:txBody>
      </p:sp>
      <p:sp>
        <p:nvSpPr>
          <p:cNvPr id="573" name="Google Shape;573;p51"/>
          <p:cNvSpPr txBox="1"/>
          <p:nvPr/>
        </p:nvSpPr>
        <p:spPr>
          <a:xfrm>
            <a:off x="6717580" y="3330363"/>
            <a:ext cx="876300" cy="1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/>
          </a:p>
        </p:txBody>
      </p:sp>
      <p:sp>
        <p:nvSpPr>
          <p:cNvPr id="574" name="Google Shape;574;p51"/>
          <p:cNvSpPr txBox="1"/>
          <p:nvPr/>
        </p:nvSpPr>
        <p:spPr>
          <a:xfrm>
            <a:off x="5856898" y="3572129"/>
            <a:ext cx="762000" cy="1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Jun 11 - Jun 16</a:t>
            </a:r>
            <a:endParaRPr/>
          </a:p>
        </p:txBody>
      </p:sp>
      <p:sp>
        <p:nvSpPr>
          <p:cNvPr id="575" name="Google Shape;575;p51"/>
          <p:cNvSpPr txBox="1"/>
          <p:nvPr/>
        </p:nvSpPr>
        <p:spPr>
          <a:xfrm>
            <a:off x="7060071" y="3564382"/>
            <a:ext cx="1003300" cy="1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Prediction</a:t>
            </a:r>
            <a:endParaRPr/>
          </a:p>
        </p:txBody>
      </p:sp>
      <p:sp>
        <p:nvSpPr>
          <p:cNvPr id="576" name="Google Shape;576;p51"/>
          <p:cNvSpPr txBox="1"/>
          <p:nvPr/>
        </p:nvSpPr>
        <p:spPr>
          <a:xfrm>
            <a:off x="6236981" y="3806148"/>
            <a:ext cx="723900" cy="1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Jun 17 - Jul 25</a:t>
            </a:r>
            <a:endParaRPr/>
          </a:p>
        </p:txBody>
      </p:sp>
      <p:sp>
        <p:nvSpPr>
          <p:cNvPr id="577" name="Google Shape;577;p51"/>
          <p:cNvSpPr txBox="1"/>
          <p:nvPr/>
        </p:nvSpPr>
        <p:spPr>
          <a:xfrm>
            <a:off x="9286265" y="3798401"/>
            <a:ext cx="647700" cy="1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Evaluation </a:t>
            </a:r>
            <a:endParaRPr/>
          </a:p>
        </p:txBody>
      </p:sp>
      <p:sp>
        <p:nvSpPr>
          <p:cNvPr id="578" name="Google Shape;578;p51"/>
          <p:cNvSpPr txBox="1"/>
          <p:nvPr/>
        </p:nvSpPr>
        <p:spPr>
          <a:xfrm>
            <a:off x="8437141" y="4125426"/>
            <a:ext cx="749300" cy="1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Jul 26 - Aug 20</a:t>
            </a:r>
            <a:endParaRPr/>
          </a:p>
        </p:txBody>
      </p:sp>
      <p:sp>
        <p:nvSpPr>
          <p:cNvPr id="579" name="Google Shape;579;p51"/>
          <p:cNvSpPr txBox="1"/>
          <p:nvPr/>
        </p:nvSpPr>
        <p:spPr>
          <a:xfrm>
            <a:off x="10770395" y="4032419"/>
            <a:ext cx="990600" cy="34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export / production lunch</a:t>
            </a:r>
            <a:endParaRPr/>
          </a:p>
        </p:txBody>
      </p:sp>
      <p:sp>
        <p:nvSpPr>
          <p:cNvPr id="580" name="Google Shape;580;p51"/>
          <p:cNvSpPr/>
          <p:nvPr/>
        </p:nvSpPr>
        <p:spPr>
          <a:xfrm>
            <a:off x="1104503" y="4694978"/>
            <a:ext cx="165100" cy="165100"/>
          </a:xfrm>
          <a:prstGeom prst="wave">
            <a:avLst>
              <a:gd name="adj1" fmla="val 12500"/>
              <a:gd name="adj2" fmla="val 0"/>
            </a:avLst>
          </a:prstGeom>
          <a:solidFill>
            <a:srgbClr val="02B2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1" name="Google Shape;581;p51"/>
          <p:cNvSpPr/>
          <p:nvPr/>
        </p:nvSpPr>
        <p:spPr>
          <a:xfrm>
            <a:off x="2988206" y="4694978"/>
            <a:ext cx="165100" cy="165100"/>
          </a:xfrm>
          <a:prstGeom prst="wave">
            <a:avLst>
              <a:gd name="adj1" fmla="val 12500"/>
              <a:gd name="adj2" fmla="val 0"/>
            </a:avLst>
          </a:prstGeom>
          <a:solidFill>
            <a:srgbClr val="02B2E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82" name="Google Shape;582;p51"/>
          <p:cNvSpPr txBox="1"/>
          <p:nvPr/>
        </p:nvSpPr>
        <p:spPr>
          <a:xfrm>
            <a:off x="1301353" y="4576657"/>
            <a:ext cx="495300" cy="1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Meeting</a:t>
            </a:r>
            <a:endParaRPr/>
          </a:p>
        </p:txBody>
      </p:sp>
      <p:sp>
        <p:nvSpPr>
          <p:cNvPr id="583" name="Google Shape;583;p51"/>
          <p:cNvSpPr txBox="1"/>
          <p:nvPr/>
        </p:nvSpPr>
        <p:spPr>
          <a:xfrm>
            <a:off x="1301353" y="4772575"/>
            <a:ext cx="317500" cy="1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Mar 4</a:t>
            </a:r>
            <a:endParaRPr/>
          </a:p>
        </p:txBody>
      </p:sp>
      <p:sp>
        <p:nvSpPr>
          <p:cNvPr id="584" name="Google Shape;584;p51"/>
          <p:cNvSpPr txBox="1"/>
          <p:nvPr/>
        </p:nvSpPr>
        <p:spPr>
          <a:xfrm>
            <a:off x="3185056" y="4576657"/>
            <a:ext cx="495300" cy="170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Meeting</a:t>
            </a:r>
            <a:endParaRPr/>
          </a:p>
        </p:txBody>
      </p:sp>
      <p:sp>
        <p:nvSpPr>
          <p:cNvPr id="585" name="Google Shape;585;p51"/>
          <p:cNvSpPr txBox="1"/>
          <p:nvPr/>
        </p:nvSpPr>
        <p:spPr>
          <a:xfrm>
            <a:off x="3185056" y="4772575"/>
            <a:ext cx="279400" cy="15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Apr 6</a:t>
            </a:r>
            <a:endParaRPr/>
          </a:p>
        </p:txBody>
      </p:sp>
      <p:sp>
        <p:nvSpPr>
          <p:cNvPr id="586" name="Google Shape;586;p51"/>
          <p:cNvSpPr txBox="1"/>
          <p:nvPr/>
        </p:nvSpPr>
        <p:spPr>
          <a:xfrm>
            <a:off x="581192" y="539877"/>
            <a:ext cx="110295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fr-FR" sz="3700" b="1">
                <a:solidFill>
                  <a:srgbClr val="1C2E42"/>
                </a:solidFill>
                <a:latin typeface="Merriweather"/>
                <a:ea typeface="Merriweather"/>
                <a:cs typeface="Merriweather"/>
                <a:sym typeface="Merriweather"/>
              </a:rPr>
              <a:t>PROGRÈS</a:t>
            </a:r>
            <a:endParaRPr sz="3700" b="1" cap="none">
              <a:solidFill>
                <a:srgbClr val="1C2E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87" name="Google Shape;587;p5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358" y="660767"/>
            <a:ext cx="342900" cy="4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>
            <a:spLocks noGrp="1"/>
          </p:cNvSpPr>
          <p:nvPr>
            <p:ph type="title"/>
          </p:nvPr>
        </p:nvSpPr>
        <p:spPr>
          <a:xfrm>
            <a:off x="575392" y="297570"/>
            <a:ext cx="11029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fr-FR">
                <a:latin typeface="Merriweather"/>
                <a:ea typeface="Merriweather"/>
                <a:cs typeface="Merriweather"/>
                <a:sym typeface="Merriweather"/>
              </a:rPr>
              <a:t>INTRODUCTION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0" name="Google Shape;230;p33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13/05/2020</a:t>
            </a:r>
            <a:endParaRPr/>
          </a:p>
        </p:txBody>
      </p:sp>
      <p:sp>
        <p:nvSpPr>
          <p:cNvPr id="231" name="Google Shape;231;p33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3</a:t>
            </a:fld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358" y="660767"/>
            <a:ext cx="3429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3"/>
          <p:cNvSpPr/>
          <p:nvPr/>
        </p:nvSpPr>
        <p:spPr>
          <a:xfrm rot="-2534637">
            <a:off x="5380557" y="2657087"/>
            <a:ext cx="1438222" cy="1435457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dirty="0" err="1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rPr>
              <a:t>Biometric</a:t>
            </a:r>
            <a:endParaRPr b="1" dirty="0">
              <a:solidFill>
                <a:srgbClr val="FFFFFF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grpSp>
        <p:nvGrpSpPr>
          <p:cNvPr id="234" name="Google Shape;234;p33"/>
          <p:cNvGrpSpPr/>
          <p:nvPr/>
        </p:nvGrpSpPr>
        <p:grpSpPr>
          <a:xfrm rot="21387017">
            <a:off x="3158641" y="2309907"/>
            <a:ext cx="3119225" cy="2755998"/>
            <a:chOff x="1917433" y="1453653"/>
            <a:chExt cx="2742176" cy="2667697"/>
          </a:xfrm>
        </p:grpSpPr>
        <p:sp>
          <p:nvSpPr>
            <p:cNvPr id="235" name="Google Shape;235;p33"/>
            <p:cNvSpPr/>
            <p:nvPr/>
          </p:nvSpPr>
          <p:spPr>
            <a:xfrm rot="-2700000">
              <a:off x="2440767" y="1711670"/>
              <a:ext cx="1621029" cy="2151664"/>
            </a:xfrm>
            <a:custGeom>
              <a:avLst/>
              <a:gdLst/>
              <a:ahLst/>
              <a:cxnLst/>
              <a:rect l="l" t="t" r="r" b="b"/>
              <a:pathLst>
                <a:path w="250" h="332" extrusionOk="0">
                  <a:moveTo>
                    <a:pt x="32" y="286"/>
                  </a:moveTo>
                  <a:cubicBezTo>
                    <a:pt x="32" y="157"/>
                    <a:pt x="127" y="49"/>
                    <a:pt x="250" y="29"/>
                  </a:cubicBezTo>
                  <a:cubicBezTo>
                    <a:pt x="245" y="19"/>
                    <a:pt x="239" y="9"/>
                    <a:pt x="232" y="0"/>
                  </a:cubicBezTo>
                  <a:cubicBezTo>
                    <a:pt x="100" y="28"/>
                    <a:pt x="0" y="145"/>
                    <a:pt x="0" y="286"/>
                  </a:cubicBezTo>
                  <a:cubicBezTo>
                    <a:pt x="0" y="302"/>
                    <a:pt x="1" y="317"/>
                    <a:pt x="3" y="332"/>
                  </a:cubicBezTo>
                  <a:cubicBezTo>
                    <a:pt x="13" y="325"/>
                    <a:pt x="23" y="319"/>
                    <a:pt x="33" y="314"/>
                  </a:cubicBezTo>
                  <a:cubicBezTo>
                    <a:pt x="33" y="305"/>
                    <a:pt x="32" y="296"/>
                    <a:pt x="32" y="286"/>
                  </a:cubicBezTo>
                  <a:close/>
                </a:path>
              </a:pathLst>
            </a:custGeom>
            <a:solidFill>
              <a:srgbClr val="0000FF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3"/>
            <p:cNvSpPr/>
            <p:nvPr/>
          </p:nvSpPr>
          <p:spPr>
            <a:xfrm rot="-2700000">
              <a:off x="2689034" y="1771298"/>
              <a:ext cx="1575643" cy="1769691"/>
            </a:xfrm>
            <a:custGeom>
              <a:avLst/>
              <a:gdLst/>
              <a:ahLst/>
              <a:cxnLst/>
              <a:rect l="l" t="t" r="r" b="b"/>
              <a:pathLst>
                <a:path w="254" h="285" extrusionOk="0">
                  <a:moveTo>
                    <a:pt x="200" y="153"/>
                  </a:moveTo>
                  <a:cubicBezTo>
                    <a:pt x="217" y="143"/>
                    <a:pt x="236" y="137"/>
                    <a:pt x="254" y="136"/>
                  </a:cubicBezTo>
                  <a:cubicBezTo>
                    <a:pt x="253" y="87"/>
                    <a:pt x="240" y="41"/>
                    <a:pt x="218" y="0"/>
                  </a:cubicBezTo>
                  <a:cubicBezTo>
                    <a:pt x="95" y="20"/>
                    <a:pt x="0" y="128"/>
                    <a:pt x="0" y="257"/>
                  </a:cubicBezTo>
                  <a:cubicBezTo>
                    <a:pt x="0" y="267"/>
                    <a:pt x="1" y="276"/>
                    <a:pt x="1" y="285"/>
                  </a:cubicBezTo>
                  <a:cubicBezTo>
                    <a:pt x="43" y="263"/>
                    <a:pt x="90" y="251"/>
                    <a:pt x="140" y="250"/>
                  </a:cubicBezTo>
                  <a:cubicBezTo>
                    <a:pt x="142" y="211"/>
                    <a:pt x="164" y="174"/>
                    <a:pt x="200" y="153"/>
                  </a:cubicBezTo>
                  <a:close/>
                </a:path>
              </a:pathLst>
            </a:custGeom>
            <a:solidFill>
              <a:srgbClr val="6D9EEB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3"/>
            <p:cNvSpPr txBox="1"/>
            <p:nvPr/>
          </p:nvSpPr>
          <p:spPr>
            <a:xfrm rot="-5400000">
              <a:off x="2686908" y="2290153"/>
              <a:ext cx="1496100" cy="5631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IRIS</a:t>
              </a:r>
              <a:endParaRPr sz="150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grpSp>
        <p:nvGrpSpPr>
          <p:cNvPr id="238" name="Google Shape;238;p33"/>
          <p:cNvGrpSpPr/>
          <p:nvPr/>
        </p:nvGrpSpPr>
        <p:grpSpPr>
          <a:xfrm>
            <a:off x="5118167" y="3733774"/>
            <a:ext cx="2449777" cy="1888860"/>
            <a:chOff x="3709147" y="2873178"/>
            <a:chExt cx="2153650" cy="1828342"/>
          </a:xfrm>
        </p:grpSpPr>
        <p:sp>
          <p:nvSpPr>
            <p:cNvPr id="239" name="Google Shape;239;p33"/>
            <p:cNvSpPr/>
            <p:nvPr/>
          </p:nvSpPr>
          <p:spPr>
            <a:xfrm rot="18900000">
              <a:off x="3709147" y="3080460"/>
              <a:ext cx="2153650" cy="1621060"/>
            </a:xfrm>
            <a:custGeom>
              <a:avLst/>
              <a:gdLst/>
              <a:ahLst/>
              <a:cxnLst/>
              <a:rect l="l" t="t" r="r" b="b"/>
              <a:pathLst>
                <a:path w="333" h="250" extrusionOk="0">
                  <a:moveTo>
                    <a:pt x="287" y="218"/>
                  </a:moveTo>
                  <a:cubicBezTo>
                    <a:pt x="157" y="218"/>
                    <a:pt x="50" y="124"/>
                    <a:pt x="30" y="0"/>
                  </a:cubicBezTo>
                  <a:cubicBezTo>
                    <a:pt x="19" y="5"/>
                    <a:pt x="10" y="11"/>
                    <a:pt x="0" y="18"/>
                  </a:cubicBezTo>
                  <a:cubicBezTo>
                    <a:pt x="28" y="151"/>
                    <a:pt x="146" y="250"/>
                    <a:pt x="287" y="250"/>
                  </a:cubicBezTo>
                  <a:cubicBezTo>
                    <a:pt x="302" y="250"/>
                    <a:pt x="318" y="249"/>
                    <a:pt x="333" y="247"/>
                  </a:cubicBezTo>
                  <a:cubicBezTo>
                    <a:pt x="326" y="237"/>
                    <a:pt x="320" y="227"/>
                    <a:pt x="315" y="217"/>
                  </a:cubicBezTo>
                  <a:cubicBezTo>
                    <a:pt x="306" y="218"/>
                    <a:pt x="296" y="218"/>
                    <a:pt x="287" y="218"/>
                  </a:cubicBezTo>
                  <a:close/>
                </a:path>
              </a:pathLst>
            </a:custGeom>
            <a:solidFill>
              <a:srgbClr val="0000FF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3"/>
            <p:cNvSpPr/>
            <p:nvPr/>
          </p:nvSpPr>
          <p:spPr>
            <a:xfrm rot="-2700000">
              <a:off x="3773733" y="2873178"/>
              <a:ext cx="1764275" cy="1573502"/>
            </a:xfrm>
            <a:custGeom>
              <a:avLst/>
              <a:gdLst/>
              <a:ahLst/>
              <a:cxnLst/>
              <a:rect l="l" t="t" r="r" b="b"/>
              <a:pathLst>
                <a:path w="285" h="254" extrusionOk="0">
                  <a:moveTo>
                    <a:pt x="152" y="54"/>
                  </a:moveTo>
                  <a:cubicBezTo>
                    <a:pt x="142" y="37"/>
                    <a:pt x="137" y="19"/>
                    <a:pt x="136" y="0"/>
                  </a:cubicBezTo>
                  <a:cubicBezTo>
                    <a:pt x="86" y="1"/>
                    <a:pt x="40" y="14"/>
                    <a:pt x="0" y="36"/>
                  </a:cubicBezTo>
                  <a:cubicBezTo>
                    <a:pt x="20" y="160"/>
                    <a:pt x="127" y="254"/>
                    <a:pt x="257" y="254"/>
                  </a:cubicBezTo>
                  <a:cubicBezTo>
                    <a:pt x="266" y="254"/>
                    <a:pt x="276" y="254"/>
                    <a:pt x="285" y="253"/>
                  </a:cubicBezTo>
                  <a:cubicBezTo>
                    <a:pt x="263" y="211"/>
                    <a:pt x="251" y="164"/>
                    <a:pt x="250" y="115"/>
                  </a:cubicBezTo>
                  <a:cubicBezTo>
                    <a:pt x="210" y="112"/>
                    <a:pt x="173" y="91"/>
                    <a:pt x="152" y="54"/>
                  </a:cubicBezTo>
                  <a:close/>
                </a:path>
              </a:pathLst>
            </a:custGeom>
            <a:solidFill>
              <a:srgbClr val="3C78D8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3"/>
            <p:cNvSpPr txBox="1"/>
            <p:nvPr/>
          </p:nvSpPr>
          <p:spPr>
            <a:xfrm>
              <a:off x="3823936" y="3427182"/>
              <a:ext cx="1496100" cy="563100"/>
            </a:xfrm>
            <a:prstGeom prst="rect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 dirty="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Reconnaissance Faciale</a:t>
              </a:r>
              <a:endParaRPr sz="150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grpSp>
        <p:nvGrpSpPr>
          <p:cNvPr id="242" name="Google Shape;242;p33"/>
          <p:cNvGrpSpPr/>
          <p:nvPr/>
        </p:nvGrpSpPr>
        <p:grpSpPr>
          <a:xfrm rot="21360394">
            <a:off x="5899644" y="1682724"/>
            <a:ext cx="3122219" cy="2753174"/>
            <a:chOff x="4481729" y="1022053"/>
            <a:chExt cx="2744808" cy="2664963"/>
          </a:xfrm>
        </p:grpSpPr>
        <p:sp>
          <p:nvSpPr>
            <p:cNvPr id="243" name="Google Shape;243;p33"/>
            <p:cNvSpPr/>
            <p:nvPr/>
          </p:nvSpPr>
          <p:spPr>
            <a:xfrm rot="-2700000">
              <a:off x="5085474" y="1278703"/>
              <a:ext cx="1617163" cy="2151664"/>
            </a:xfrm>
            <a:custGeom>
              <a:avLst/>
              <a:gdLst/>
              <a:ahLst/>
              <a:cxnLst/>
              <a:rect l="l" t="t" r="r" b="b"/>
              <a:pathLst>
                <a:path w="250" h="332" extrusionOk="0">
                  <a:moveTo>
                    <a:pt x="218" y="45"/>
                  </a:moveTo>
                  <a:cubicBezTo>
                    <a:pt x="218" y="175"/>
                    <a:pt x="123" y="282"/>
                    <a:pt x="0" y="303"/>
                  </a:cubicBezTo>
                  <a:cubicBezTo>
                    <a:pt x="5" y="313"/>
                    <a:pt x="11" y="323"/>
                    <a:pt x="18" y="332"/>
                  </a:cubicBezTo>
                  <a:cubicBezTo>
                    <a:pt x="150" y="304"/>
                    <a:pt x="250" y="186"/>
                    <a:pt x="250" y="45"/>
                  </a:cubicBezTo>
                  <a:cubicBezTo>
                    <a:pt x="250" y="30"/>
                    <a:pt x="248" y="15"/>
                    <a:pt x="246" y="0"/>
                  </a:cubicBezTo>
                  <a:cubicBezTo>
                    <a:pt x="237" y="6"/>
                    <a:pt x="226" y="12"/>
                    <a:pt x="216" y="18"/>
                  </a:cubicBezTo>
                  <a:cubicBezTo>
                    <a:pt x="217" y="27"/>
                    <a:pt x="218" y="36"/>
                    <a:pt x="218" y="45"/>
                  </a:cubicBezTo>
                  <a:close/>
                </a:path>
              </a:pathLst>
            </a:custGeom>
            <a:solidFill>
              <a:srgbClr val="0000FF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3"/>
            <p:cNvSpPr/>
            <p:nvPr/>
          </p:nvSpPr>
          <p:spPr>
            <a:xfrm rot="-2700000">
              <a:off x="4874704" y="1604373"/>
              <a:ext cx="1579339" cy="1765685"/>
            </a:xfrm>
            <a:custGeom>
              <a:avLst/>
              <a:gdLst/>
              <a:ahLst/>
              <a:cxnLst/>
              <a:rect l="l" t="t" r="r" b="b"/>
              <a:pathLst>
                <a:path w="254" h="285" extrusionOk="0">
                  <a:moveTo>
                    <a:pt x="53" y="133"/>
                  </a:moveTo>
                  <a:cubicBezTo>
                    <a:pt x="37" y="142"/>
                    <a:pt x="18" y="148"/>
                    <a:pt x="0" y="149"/>
                  </a:cubicBezTo>
                  <a:cubicBezTo>
                    <a:pt x="1" y="198"/>
                    <a:pt x="14" y="244"/>
                    <a:pt x="36" y="285"/>
                  </a:cubicBezTo>
                  <a:cubicBezTo>
                    <a:pt x="159" y="264"/>
                    <a:pt x="254" y="157"/>
                    <a:pt x="254" y="27"/>
                  </a:cubicBezTo>
                  <a:cubicBezTo>
                    <a:pt x="254" y="18"/>
                    <a:pt x="253" y="9"/>
                    <a:pt x="252" y="0"/>
                  </a:cubicBezTo>
                  <a:cubicBezTo>
                    <a:pt x="211" y="21"/>
                    <a:pt x="164" y="34"/>
                    <a:pt x="114" y="34"/>
                  </a:cubicBezTo>
                  <a:cubicBezTo>
                    <a:pt x="112" y="74"/>
                    <a:pt x="90" y="111"/>
                    <a:pt x="53" y="133"/>
                  </a:cubicBezTo>
                  <a:close/>
                </a:path>
              </a:pathLst>
            </a:custGeom>
            <a:solidFill>
              <a:srgbClr val="1155CC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3"/>
            <p:cNvSpPr txBox="1"/>
            <p:nvPr/>
          </p:nvSpPr>
          <p:spPr>
            <a:xfrm rot="5400000">
              <a:off x="4960966" y="2290154"/>
              <a:ext cx="1496100" cy="563100"/>
            </a:xfrm>
            <a:prstGeom prst="rect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600" dirty="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Finger </a:t>
              </a:r>
              <a:r>
                <a:rPr lang="fr-FR" sz="1600" dirty="0" err="1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Print</a:t>
              </a:r>
              <a:endParaRPr sz="160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grpSp>
        <p:nvGrpSpPr>
          <p:cNvPr id="246" name="Google Shape;246;p33"/>
          <p:cNvGrpSpPr/>
          <p:nvPr/>
        </p:nvGrpSpPr>
        <p:grpSpPr>
          <a:xfrm>
            <a:off x="4631709" y="1145693"/>
            <a:ext cx="2436602" cy="1884666"/>
            <a:chOff x="3282650" y="444474"/>
            <a:chExt cx="2142068" cy="1824282"/>
          </a:xfrm>
        </p:grpSpPr>
        <p:sp>
          <p:nvSpPr>
            <p:cNvPr id="247" name="Google Shape;247;p33"/>
            <p:cNvSpPr/>
            <p:nvPr/>
          </p:nvSpPr>
          <p:spPr>
            <a:xfrm rot="18900000">
              <a:off x="3282650" y="444474"/>
              <a:ext cx="2142068" cy="1612705"/>
            </a:xfrm>
            <a:custGeom>
              <a:avLst/>
              <a:gdLst/>
              <a:ahLst/>
              <a:cxnLst/>
              <a:rect l="l" t="t" r="r" b="b"/>
              <a:pathLst>
                <a:path w="331" h="249" extrusionOk="0">
                  <a:moveTo>
                    <a:pt x="45" y="32"/>
                  </a:moveTo>
                  <a:cubicBezTo>
                    <a:pt x="174" y="32"/>
                    <a:pt x="281" y="126"/>
                    <a:pt x="302" y="249"/>
                  </a:cubicBezTo>
                  <a:cubicBezTo>
                    <a:pt x="312" y="244"/>
                    <a:pt x="322" y="238"/>
                    <a:pt x="331" y="231"/>
                  </a:cubicBezTo>
                  <a:cubicBezTo>
                    <a:pt x="303" y="99"/>
                    <a:pt x="186" y="0"/>
                    <a:pt x="45" y="0"/>
                  </a:cubicBezTo>
                  <a:cubicBezTo>
                    <a:pt x="29" y="0"/>
                    <a:pt x="14" y="1"/>
                    <a:pt x="0" y="3"/>
                  </a:cubicBezTo>
                  <a:cubicBezTo>
                    <a:pt x="6" y="13"/>
                    <a:pt x="12" y="23"/>
                    <a:pt x="17" y="33"/>
                  </a:cubicBezTo>
                  <a:cubicBezTo>
                    <a:pt x="26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0000FF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3"/>
            <p:cNvSpPr/>
            <p:nvPr/>
          </p:nvSpPr>
          <p:spPr>
            <a:xfrm rot="18900000">
              <a:off x="3599956" y="695260"/>
              <a:ext cx="1767975" cy="1573496"/>
            </a:xfrm>
            <a:custGeom>
              <a:avLst/>
              <a:gdLst/>
              <a:ahLst/>
              <a:cxnLst/>
              <a:rect l="l" t="t" r="r" b="b"/>
              <a:pathLst>
                <a:path w="285" h="253" extrusionOk="0">
                  <a:moveTo>
                    <a:pt x="28" y="0"/>
                  </a:moveTo>
                  <a:cubicBezTo>
                    <a:pt x="19" y="0"/>
                    <a:pt x="9" y="0"/>
                    <a:pt x="0" y="1"/>
                  </a:cubicBezTo>
                  <a:cubicBezTo>
                    <a:pt x="22" y="43"/>
                    <a:pt x="34" y="90"/>
                    <a:pt x="35" y="140"/>
                  </a:cubicBezTo>
                  <a:cubicBezTo>
                    <a:pt x="74" y="142"/>
                    <a:pt x="112" y="163"/>
                    <a:pt x="133" y="200"/>
                  </a:cubicBezTo>
                  <a:cubicBezTo>
                    <a:pt x="143" y="217"/>
                    <a:pt x="148" y="235"/>
                    <a:pt x="149" y="253"/>
                  </a:cubicBezTo>
                  <a:cubicBezTo>
                    <a:pt x="198" y="252"/>
                    <a:pt x="244" y="239"/>
                    <a:pt x="285" y="217"/>
                  </a:cubicBezTo>
                  <a:cubicBezTo>
                    <a:pt x="264" y="94"/>
                    <a:pt x="157" y="0"/>
                    <a:pt x="28" y="0"/>
                  </a:cubicBezTo>
                  <a:close/>
                </a:path>
              </a:pathLst>
            </a:custGeom>
            <a:solidFill>
              <a:srgbClr val="1C4587"/>
            </a:solidFill>
            <a:ln w="9525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3"/>
            <p:cNvSpPr txBox="1"/>
            <p:nvPr/>
          </p:nvSpPr>
          <p:spPr>
            <a:xfrm>
              <a:off x="3823913" y="1153125"/>
              <a:ext cx="1496100" cy="5631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500" dirty="0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Reconnaissance Vocal</a:t>
              </a:r>
              <a:endParaRPr sz="1500" dirty="0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dt" idx="10"/>
          </p:nvPr>
        </p:nvSpPr>
        <p:spPr>
          <a:xfrm>
            <a:off x="7605951" y="6423914"/>
            <a:ext cx="28449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13/05/2020</a:t>
            </a:r>
            <a:endParaRPr/>
          </a:p>
        </p:txBody>
      </p:sp>
      <p:pic>
        <p:nvPicPr>
          <p:cNvPr id="257" name="Google Shape;257;p34"/>
          <p:cNvPicPr preferRelativeResize="0"/>
          <p:nvPr/>
        </p:nvPicPr>
        <p:blipFill rotWithShape="1">
          <a:blip r:embed="rId3">
            <a:alphaModFix/>
          </a:blip>
          <a:srcRect l="62918" r="-314"/>
          <a:stretch/>
        </p:blipFill>
        <p:spPr>
          <a:xfrm>
            <a:off x="9037470" y="2274280"/>
            <a:ext cx="1832002" cy="278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4"/>
          <p:cNvSpPr txBox="1">
            <a:spLocks noGrp="1"/>
          </p:cNvSpPr>
          <p:nvPr>
            <p:ph type="title"/>
          </p:nvPr>
        </p:nvSpPr>
        <p:spPr>
          <a:xfrm>
            <a:off x="581192" y="716670"/>
            <a:ext cx="11029500" cy="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Franklin Gothic"/>
              <a:buNone/>
            </a:pPr>
            <a:r>
              <a:rPr lang="fr-FR">
                <a:latin typeface="Merriweather"/>
                <a:ea typeface="Merriweather"/>
                <a:cs typeface="Merriweather"/>
                <a:sym typeface="Merriweather"/>
              </a:rPr>
              <a:t>OBJECTIF</a:t>
            </a:r>
            <a:endParaRPr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9" name="Google Shape;259;p34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4</a:t>
            </a:fld>
            <a:endParaRPr/>
          </a:p>
        </p:txBody>
      </p:sp>
      <p:pic>
        <p:nvPicPr>
          <p:cNvPr id="260" name="Google Shape;260;p34"/>
          <p:cNvPicPr preferRelativeResize="0"/>
          <p:nvPr/>
        </p:nvPicPr>
        <p:blipFill rotWithShape="1">
          <a:blip r:embed="rId3">
            <a:alphaModFix/>
          </a:blip>
          <a:srcRect r="59446"/>
          <a:stretch/>
        </p:blipFill>
        <p:spPr>
          <a:xfrm>
            <a:off x="1342953" y="2190238"/>
            <a:ext cx="2631275" cy="266075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4"/>
          <p:cNvSpPr/>
          <p:nvPr/>
        </p:nvSpPr>
        <p:spPr>
          <a:xfrm>
            <a:off x="3697950" y="3681325"/>
            <a:ext cx="1052400" cy="453900"/>
          </a:xfrm>
          <a:prstGeom prst="stripedRightArrow">
            <a:avLst>
              <a:gd name="adj1" fmla="val 48465"/>
              <a:gd name="adj2" fmla="val 50000"/>
            </a:avLst>
          </a:prstGeom>
          <a:solidFill>
            <a:srgbClr val="00FFFF"/>
          </a:solidFill>
          <a:ln w="222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62" name="Google Shape;262;p34"/>
          <p:cNvSpPr/>
          <p:nvPr/>
        </p:nvSpPr>
        <p:spPr>
          <a:xfrm>
            <a:off x="4924012" y="2907574"/>
            <a:ext cx="2424900" cy="1792200"/>
          </a:xfrm>
          <a:prstGeom prst="ellipse">
            <a:avLst/>
          </a:prstGeom>
          <a:solidFill>
            <a:srgbClr val="00B0F0"/>
          </a:solidFill>
          <a:ln w="25400" cap="rnd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Speech Recognition System</a:t>
            </a:r>
            <a:endParaRPr sz="1800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SR</a:t>
            </a:r>
            <a:r>
              <a:rPr lang="fr-FR" sz="1800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</a:t>
            </a:r>
            <a:endParaRPr/>
          </a:p>
        </p:txBody>
      </p:sp>
      <p:pic>
        <p:nvPicPr>
          <p:cNvPr id="263" name="Google Shape;26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439358" y="660767"/>
            <a:ext cx="3429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/>
          <p:nvPr/>
        </p:nvSpPr>
        <p:spPr>
          <a:xfrm>
            <a:off x="7666988" y="3696212"/>
            <a:ext cx="1052400" cy="453900"/>
          </a:xfrm>
          <a:prstGeom prst="stripedRightArrow">
            <a:avLst>
              <a:gd name="adj1" fmla="val 48465"/>
              <a:gd name="adj2" fmla="val 50000"/>
            </a:avLst>
          </a:prstGeom>
          <a:solidFill>
            <a:srgbClr val="00FFFF"/>
          </a:solidFill>
          <a:ln w="222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5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5</a:t>
            </a:fld>
            <a:endParaRPr/>
          </a:p>
        </p:txBody>
      </p:sp>
      <p:pic>
        <p:nvPicPr>
          <p:cNvPr id="271" name="Google Shape;27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358" y="660767"/>
            <a:ext cx="3429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5"/>
          <p:cNvSpPr txBox="1">
            <a:spLocks noGrp="1"/>
          </p:cNvSpPr>
          <p:nvPr>
            <p:ph type="title"/>
          </p:nvPr>
        </p:nvSpPr>
        <p:spPr>
          <a:xfrm>
            <a:off x="581200" y="474539"/>
            <a:ext cx="11029500" cy="826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1C2E42"/>
                </a:solidFill>
                <a:latin typeface="Merriweather"/>
                <a:ea typeface="Merriweather"/>
                <a:cs typeface="Merriweather"/>
                <a:sym typeface="Merriweather"/>
              </a:rPr>
              <a:t>ARCHITECTURE DU PROJET</a:t>
            </a:r>
            <a:endParaRPr b="1">
              <a:solidFill>
                <a:srgbClr val="1C2E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grpSp>
        <p:nvGrpSpPr>
          <p:cNvPr id="273" name="Google Shape;273;p35"/>
          <p:cNvGrpSpPr/>
          <p:nvPr/>
        </p:nvGrpSpPr>
        <p:grpSpPr>
          <a:xfrm>
            <a:off x="5164557" y="2592281"/>
            <a:ext cx="4267347" cy="673800"/>
            <a:chOff x="3757" y="686868"/>
            <a:chExt cx="4267347" cy="673800"/>
          </a:xfrm>
        </p:grpSpPr>
        <p:sp>
          <p:nvSpPr>
            <p:cNvPr id="274" name="Google Shape;274;p35"/>
            <p:cNvSpPr/>
            <p:nvPr/>
          </p:nvSpPr>
          <p:spPr>
            <a:xfrm>
              <a:off x="3757" y="686868"/>
              <a:ext cx="1122900" cy="6738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466A85"/>
                </a:gs>
                <a:gs pos="84000">
                  <a:srgbClr val="2A4A60"/>
                </a:gs>
                <a:gs pos="100000">
                  <a:srgbClr val="2A4A60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 txBox="1"/>
            <p:nvPr/>
          </p:nvSpPr>
          <p:spPr>
            <a:xfrm>
              <a:off x="23492" y="706603"/>
              <a:ext cx="1083600" cy="6342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Garamond"/>
                <a:buNone/>
              </a:pPr>
              <a:r>
                <a:rPr lang="fr-FR" sz="1600" b="0" i="0" u="none" strike="noStrike" cap="none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Pre-Processing</a:t>
              </a:r>
              <a:endParaRPr sz="16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1511510" y="686868"/>
              <a:ext cx="1122900" cy="6738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466A85"/>
                </a:gs>
                <a:gs pos="84000">
                  <a:srgbClr val="2A4A60"/>
                </a:gs>
                <a:gs pos="100000">
                  <a:srgbClr val="2A4A60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 txBox="1"/>
            <p:nvPr/>
          </p:nvSpPr>
          <p:spPr>
            <a:xfrm>
              <a:off x="1531245" y="706603"/>
              <a:ext cx="1083600" cy="6342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Garamond"/>
                <a:buNone/>
              </a:pPr>
              <a:r>
                <a:rPr lang="fr-FR" sz="1600" b="0" i="0" u="none" strike="noStrike" cap="none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Features Extraction</a:t>
              </a:r>
              <a:endParaRPr sz="16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148204" y="686868"/>
              <a:ext cx="1122900" cy="673800"/>
            </a:xfrm>
            <a:prstGeom prst="roundRect">
              <a:avLst>
                <a:gd name="adj" fmla="val 10000"/>
              </a:avLst>
            </a:prstGeom>
            <a:gradFill>
              <a:gsLst>
                <a:gs pos="0">
                  <a:srgbClr val="466A85"/>
                </a:gs>
                <a:gs pos="84000">
                  <a:srgbClr val="2A4A60"/>
                </a:gs>
                <a:gs pos="100000">
                  <a:srgbClr val="2A4A60"/>
                </a:gs>
              </a:gsLst>
              <a:lin ang="5400012" scaled="0"/>
            </a:gra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 txBox="1"/>
            <p:nvPr/>
          </p:nvSpPr>
          <p:spPr>
            <a:xfrm>
              <a:off x="3167939" y="706603"/>
              <a:ext cx="1083600" cy="6342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aramond"/>
                <a:buNone/>
              </a:pPr>
              <a:r>
                <a:rPr lang="fr-FR" sz="1800" b="0" i="0" u="none" strike="noStrike" cap="none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Model Training</a:t>
              </a: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pic>
        <p:nvPicPr>
          <p:cNvPr id="280" name="Google Shape;28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9136" y="4894960"/>
            <a:ext cx="1819277" cy="65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1" name="Google Shape;281;p35"/>
          <p:cNvGrpSpPr/>
          <p:nvPr/>
        </p:nvGrpSpPr>
        <p:grpSpPr>
          <a:xfrm>
            <a:off x="5164557" y="4872716"/>
            <a:ext cx="4267347" cy="673800"/>
            <a:chOff x="3757" y="686868"/>
            <a:chExt cx="4267347" cy="673800"/>
          </a:xfrm>
        </p:grpSpPr>
        <p:sp>
          <p:nvSpPr>
            <p:cNvPr id="282" name="Google Shape;282;p35"/>
            <p:cNvSpPr/>
            <p:nvPr/>
          </p:nvSpPr>
          <p:spPr>
            <a:xfrm>
              <a:off x="3757" y="686868"/>
              <a:ext cx="1122900" cy="673800"/>
            </a:xfrm>
            <a:prstGeom prst="roundRect">
              <a:avLst>
                <a:gd name="adj" fmla="val 10000"/>
              </a:avLst>
            </a:prstGeom>
            <a:solidFill>
              <a:srgbClr val="6D9EEB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 txBox="1"/>
            <p:nvPr/>
          </p:nvSpPr>
          <p:spPr>
            <a:xfrm>
              <a:off x="23492" y="706603"/>
              <a:ext cx="1083600" cy="6342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Garamond"/>
                <a:buNone/>
              </a:pPr>
              <a:r>
                <a:rPr lang="fr-FR" sz="1600" b="0" i="0" u="none" strike="noStrike" cap="none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Pre-Processing</a:t>
              </a:r>
              <a:endParaRPr sz="16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1511510" y="686868"/>
              <a:ext cx="1122900" cy="673800"/>
            </a:xfrm>
            <a:prstGeom prst="roundRect">
              <a:avLst>
                <a:gd name="adj" fmla="val 10000"/>
              </a:avLst>
            </a:prstGeom>
            <a:solidFill>
              <a:srgbClr val="6D9EEB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 txBox="1"/>
            <p:nvPr/>
          </p:nvSpPr>
          <p:spPr>
            <a:xfrm>
              <a:off x="1531245" y="706603"/>
              <a:ext cx="1083600" cy="6342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aramond"/>
                <a:buNone/>
              </a:pPr>
              <a:r>
                <a:rPr lang="fr-FR" sz="1800" b="0" i="0" u="none" strike="noStrike" cap="none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Features Extraction</a:t>
              </a: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148204" y="686868"/>
              <a:ext cx="1122900" cy="673800"/>
            </a:xfrm>
            <a:prstGeom prst="roundRect">
              <a:avLst>
                <a:gd name="adj" fmla="val 10000"/>
              </a:avLst>
            </a:prstGeom>
            <a:solidFill>
              <a:srgbClr val="6D9EEB"/>
            </a:solidFill>
            <a:ln>
              <a:noFill/>
            </a:ln>
            <a:effectLst>
              <a:outerShdw blurRad="38100" dist="25400" dir="5400000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 txBox="1"/>
            <p:nvPr/>
          </p:nvSpPr>
          <p:spPr>
            <a:xfrm>
              <a:off x="3167939" y="706603"/>
              <a:ext cx="1083600" cy="634200"/>
            </a:xfrm>
            <a:prstGeom prst="rect">
              <a:avLst/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aramond"/>
                <a:buNone/>
              </a:pPr>
              <a:r>
                <a:rPr lang="fr-FR" sz="1800" b="0" i="0" u="none" strike="noStrike" cap="none">
                  <a:solidFill>
                    <a:srgbClr val="FFFFFF"/>
                  </a:solidFill>
                  <a:latin typeface="Garamond"/>
                  <a:ea typeface="Garamond"/>
                  <a:cs typeface="Garamond"/>
                  <a:sym typeface="Garamond"/>
                </a:rPr>
                <a:t>Prediction</a:t>
              </a:r>
              <a:endParaRPr sz="1800" b="0" i="0" u="none" strike="noStrike" cap="none">
                <a:solidFill>
                  <a:srgbClr val="FFFFFF"/>
                </a:solidFill>
                <a:latin typeface="Garamond"/>
                <a:ea typeface="Garamond"/>
                <a:cs typeface="Garamond"/>
                <a:sym typeface="Garamond"/>
              </a:endParaRPr>
            </a:p>
          </p:txBody>
        </p:sp>
      </p:grpSp>
      <p:pic>
        <p:nvPicPr>
          <p:cNvPr id="288" name="Google Shape;288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89135" y="1654220"/>
            <a:ext cx="1855738" cy="57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70905" y="2524234"/>
            <a:ext cx="1855738" cy="45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69231" y="3775099"/>
            <a:ext cx="1855738" cy="576203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5"/>
          <p:cNvSpPr txBox="1"/>
          <p:nvPr/>
        </p:nvSpPr>
        <p:spPr>
          <a:xfrm>
            <a:off x="1524259" y="5478620"/>
            <a:ext cx="185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Unknow</a:t>
            </a:r>
            <a:endParaRPr sz="14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1496801" y="4294214"/>
            <a:ext cx="185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Speaker N</a:t>
            </a:r>
            <a:endParaRPr sz="14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1528944" y="2139892"/>
            <a:ext cx="185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Speaker 1</a:t>
            </a:r>
            <a:endParaRPr sz="14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1470904" y="2940321"/>
            <a:ext cx="1855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Speaker 2</a:t>
            </a:r>
            <a:endParaRPr sz="14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1882749" y="3001714"/>
            <a:ext cx="514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  <a:endParaRPr/>
          </a:p>
        </p:txBody>
      </p:sp>
      <p:sp>
        <p:nvSpPr>
          <p:cNvPr id="296" name="Google Shape;296;p35"/>
          <p:cNvSpPr txBox="1"/>
          <p:nvPr/>
        </p:nvSpPr>
        <p:spPr>
          <a:xfrm>
            <a:off x="8225942" y="6115255"/>
            <a:ext cx="1299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Speaker X</a:t>
            </a:r>
            <a:endParaRPr sz="1400">
              <a:solidFill>
                <a:srgbClr val="000000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7" name="Google Shape;297;p35"/>
          <p:cNvSpPr/>
          <p:nvPr/>
        </p:nvSpPr>
        <p:spPr>
          <a:xfrm>
            <a:off x="9663570" y="3189970"/>
            <a:ext cx="1754700" cy="1733100"/>
          </a:xfrm>
          <a:prstGeom prst="donut">
            <a:avLst>
              <a:gd name="adj" fmla="val 16067"/>
            </a:avLst>
          </a:prstGeom>
          <a:solidFill>
            <a:srgbClr val="00B0F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5"/>
          <p:cNvSpPr txBox="1"/>
          <p:nvPr/>
        </p:nvSpPr>
        <p:spPr>
          <a:xfrm rot="2220590">
            <a:off x="10037799" y="3800184"/>
            <a:ext cx="1007223" cy="543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i="1">
                <a:latin typeface="Roboto"/>
                <a:ea typeface="Roboto"/>
                <a:cs typeface="Roboto"/>
                <a:sym typeface="Roboto"/>
              </a:rPr>
              <a:t>Training</a:t>
            </a:r>
            <a:endParaRPr sz="1600" b="1" i="1"/>
          </a:p>
        </p:txBody>
      </p:sp>
      <p:sp>
        <p:nvSpPr>
          <p:cNvPr id="299" name="Google Shape;299;p35"/>
          <p:cNvSpPr/>
          <p:nvPr/>
        </p:nvSpPr>
        <p:spPr>
          <a:xfrm rot="1781104">
            <a:off x="9612829" y="3132962"/>
            <a:ext cx="1853675" cy="1841599"/>
          </a:xfrm>
          <a:prstGeom prst="blockArc">
            <a:avLst>
              <a:gd name="adj1" fmla="val 14414370"/>
              <a:gd name="adj2" fmla="val 694"/>
              <a:gd name="adj3" fmla="val 9562"/>
            </a:avLst>
          </a:prstGeom>
          <a:solidFill>
            <a:srgbClr val="1155CC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5"/>
          <p:cNvSpPr/>
          <p:nvPr/>
        </p:nvSpPr>
        <p:spPr>
          <a:xfrm rot="-1781104" flipH="1">
            <a:off x="9614120" y="3132962"/>
            <a:ext cx="1853675" cy="1841599"/>
          </a:xfrm>
          <a:prstGeom prst="blockArc">
            <a:avLst>
              <a:gd name="adj1" fmla="val 14348563"/>
              <a:gd name="adj2" fmla="val 21472873"/>
              <a:gd name="adj3" fmla="val 9381"/>
            </a:avLst>
          </a:prstGeom>
          <a:solidFill>
            <a:srgbClr val="1C4587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5"/>
          <p:cNvSpPr/>
          <p:nvPr/>
        </p:nvSpPr>
        <p:spPr>
          <a:xfrm rot="-8120480">
            <a:off x="10414254" y="3094817"/>
            <a:ext cx="249260" cy="249260"/>
          </a:xfrm>
          <a:prstGeom prst="rtTriangle">
            <a:avLst/>
          </a:prstGeom>
          <a:solidFill>
            <a:srgbClr val="1C458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5"/>
          <p:cNvSpPr/>
          <p:nvPr/>
        </p:nvSpPr>
        <p:spPr>
          <a:xfrm rot="-9020071" flipH="1">
            <a:off x="9613826" y="3131475"/>
            <a:ext cx="1852969" cy="1841448"/>
          </a:xfrm>
          <a:prstGeom prst="blockArc">
            <a:avLst>
              <a:gd name="adj1" fmla="val 14316164"/>
              <a:gd name="adj2" fmla="val 21502663"/>
              <a:gd name="adj3" fmla="val 9415"/>
            </a:avLst>
          </a:prstGeom>
          <a:solidFill>
            <a:srgbClr val="6D9EEB"/>
          </a:solidFill>
          <a:ln>
            <a:noFill/>
          </a:ln>
          <a:effectLst>
            <a:outerShdw blurRad="71438" dist="9525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5"/>
          <p:cNvSpPr/>
          <p:nvPr/>
        </p:nvSpPr>
        <p:spPr>
          <a:xfrm rot="-1012473">
            <a:off x="11175782" y="4338763"/>
            <a:ext cx="216000" cy="213684"/>
          </a:xfrm>
          <a:prstGeom prst="rtTriangle">
            <a:avLst/>
          </a:prstGeom>
          <a:solidFill>
            <a:srgbClr val="1155CC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5"/>
          <p:cNvSpPr/>
          <p:nvPr/>
        </p:nvSpPr>
        <p:spPr>
          <a:xfrm rot="6368135">
            <a:off x="9677948" y="4412462"/>
            <a:ext cx="248281" cy="250629"/>
          </a:xfrm>
          <a:prstGeom prst="rtTriangle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5" name="Google Shape;305;p35"/>
          <p:cNvCxnSpPr>
            <a:stCxn id="288" idx="3"/>
            <a:endCxn id="275" idx="1"/>
          </p:cNvCxnSpPr>
          <p:nvPr/>
        </p:nvCxnSpPr>
        <p:spPr>
          <a:xfrm>
            <a:off x="3344873" y="1942322"/>
            <a:ext cx="1839300" cy="986700"/>
          </a:xfrm>
          <a:prstGeom prst="straightConnector1">
            <a:avLst/>
          </a:prstGeom>
          <a:noFill/>
          <a:ln w="28575" cap="flat" cmpd="sng">
            <a:solidFill>
              <a:srgbClr val="02B2E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6" name="Google Shape;306;p35"/>
          <p:cNvCxnSpPr>
            <a:endCxn id="275" idx="1"/>
          </p:cNvCxnSpPr>
          <p:nvPr/>
        </p:nvCxnSpPr>
        <p:spPr>
          <a:xfrm>
            <a:off x="3338392" y="2752716"/>
            <a:ext cx="1845900" cy="176400"/>
          </a:xfrm>
          <a:prstGeom prst="straightConnector1">
            <a:avLst/>
          </a:prstGeom>
          <a:noFill/>
          <a:ln w="28575" cap="flat" cmpd="sng">
            <a:solidFill>
              <a:srgbClr val="02B2E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7" name="Google Shape;307;p35"/>
          <p:cNvCxnSpPr>
            <a:stCxn id="290" idx="3"/>
            <a:endCxn id="275" idx="1"/>
          </p:cNvCxnSpPr>
          <p:nvPr/>
        </p:nvCxnSpPr>
        <p:spPr>
          <a:xfrm rot="10800000" flipH="1">
            <a:off x="3324969" y="2929201"/>
            <a:ext cx="1859400" cy="1134000"/>
          </a:xfrm>
          <a:prstGeom prst="straightConnector1">
            <a:avLst/>
          </a:prstGeom>
          <a:noFill/>
          <a:ln w="28575" cap="flat" cmpd="sng">
            <a:solidFill>
              <a:srgbClr val="02B2E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8" name="Google Shape;308;p35"/>
          <p:cNvCxnSpPr>
            <a:stCxn id="280" idx="3"/>
            <a:endCxn id="283" idx="1"/>
          </p:cNvCxnSpPr>
          <p:nvPr/>
        </p:nvCxnSpPr>
        <p:spPr>
          <a:xfrm rot="10800000" flipH="1">
            <a:off x="3308413" y="5209410"/>
            <a:ext cx="1875900" cy="10800"/>
          </a:xfrm>
          <a:prstGeom prst="straightConnector1">
            <a:avLst/>
          </a:prstGeom>
          <a:noFill/>
          <a:ln w="28575" cap="flat" cmpd="sng">
            <a:solidFill>
              <a:srgbClr val="02B2E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p35"/>
          <p:cNvCxnSpPr>
            <a:stCxn id="275" idx="3"/>
            <a:endCxn id="277" idx="1"/>
          </p:cNvCxnSpPr>
          <p:nvPr/>
        </p:nvCxnSpPr>
        <p:spPr>
          <a:xfrm>
            <a:off x="6267892" y="2929116"/>
            <a:ext cx="424200" cy="0"/>
          </a:xfrm>
          <a:prstGeom prst="straightConnector1">
            <a:avLst/>
          </a:prstGeom>
          <a:noFill/>
          <a:ln w="38100" cap="flat" cmpd="sng">
            <a:solidFill>
              <a:srgbClr val="02B2E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35"/>
          <p:cNvCxnSpPr>
            <a:endCxn id="279" idx="1"/>
          </p:cNvCxnSpPr>
          <p:nvPr/>
        </p:nvCxnSpPr>
        <p:spPr>
          <a:xfrm>
            <a:off x="7775539" y="2929116"/>
            <a:ext cx="553200" cy="0"/>
          </a:xfrm>
          <a:prstGeom prst="straightConnector1">
            <a:avLst/>
          </a:prstGeom>
          <a:noFill/>
          <a:ln w="38100" cap="flat" cmpd="sng">
            <a:solidFill>
              <a:srgbClr val="02B2E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35"/>
          <p:cNvCxnSpPr>
            <a:stCxn id="279" idx="3"/>
          </p:cNvCxnSpPr>
          <p:nvPr/>
        </p:nvCxnSpPr>
        <p:spPr>
          <a:xfrm>
            <a:off x="9412339" y="2929116"/>
            <a:ext cx="608400" cy="286500"/>
          </a:xfrm>
          <a:prstGeom prst="straightConnector1">
            <a:avLst/>
          </a:prstGeom>
          <a:noFill/>
          <a:ln w="38100" cap="flat" cmpd="sng">
            <a:solidFill>
              <a:srgbClr val="02B2E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35"/>
          <p:cNvCxnSpPr>
            <a:endCxn id="287" idx="3"/>
          </p:cNvCxnSpPr>
          <p:nvPr/>
        </p:nvCxnSpPr>
        <p:spPr>
          <a:xfrm flipH="1">
            <a:off x="9412339" y="4987251"/>
            <a:ext cx="646500" cy="222300"/>
          </a:xfrm>
          <a:prstGeom prst="straightConnector1">
            <a:avLst/>
          </a:prstGeom>
          <a:noFill/>
          <a:ln w="38100" cap="flat" cmpd="sng">
            <a:solidFill>
              <a:srgbClr val="02B2E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35"/>
          <p:cNvCxnSpPr>
            <a:stCxn id="283" idx="3"/>
            <a:endCxn id="285" idx="1"/>
          </p:cNvCxnSpPr>
          <p:nvPr/>
        </p:nvCxnSpPr>
        <p:spPr>
          <a:xfrm>
            <a:off x="6267892" y="5209551"/>
            <a:ext cx="424200" cy="0"/>
          </a:xfrm>
          <a:prstGeom prst="straightConnector1">
            <a:avLst/>
          </a:prstGeom>
          <a:noFill/>
          <a:ln w="38100" cap="flat" cmpd="sng">
            <a:solidFill>
              <a:srgbClr val="02B2E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35"/>
          <p:cNvCxnSpPr>
            <a:stCxn id="285" idx="3"/>
            <a:endCxn id="287" idx="1"/>
          </p:cNvCxnSpPr>
          <p:nvPr/>
        </p:nvCxnSpPr>
        <p:spPr>
          <a:xfrm>
            <a:off x="7775645" y="5209551"/>
            <a:ext cx="553200" cy="0"/>
          </a:xfrm>
          <a:prstGeom prst="straightConnector1">
            <a:avLst/>
          </a:prstGeom>
          <a:noFill/>
          <a:ln w="38100" cap="flat" cmpd="sng">
            <a:solidFill>
              <a:srgbClr val="02B2EE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35"/>
          <p:cNvCxnSpPr>
            <a:stCxn id="287" idx="2"/>
            <a:endCxn id="296" idx="0"/>
          </p:cNvCxnSpPr>
          <p:nvPr/>
        </p:nvCxnSpPr>
        <p:spPr>
          <a:xfrm>
            <a:off x="8870539" y="5526651"/>
            <a:ext cx="5400" cy="58860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16" name="Google Shape;316;p35"/>
          <p:cNvSpPr/>
          <p:nvPr/>
        </p:nvSpPr>
        <p:spPr>
          <a:xfrm>
            <a:off x="9986800" y="2583525"/>
            <a:ext cx="342900" cy="307800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4</a:t>
            </a:r>
            <a:endParaRPr/>
          </a:p>
        </p:txBody>
      </p:sp>
      <p:sp>
        <p:nvSpPr>
          <p:cNvPr id="317" name="Google Shape;317;p35"/>
          <p:cNvSpPr/>
          <p:nvPr/>
        </p:nvSpPr>
        <p:spPr>
          <a:xfrm>
            <a:off x="4588525" y="2129375"/>
            <a:ext cx="342900" cy="307800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1</a:t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7836225" y="2139900"/>
            <a:ext cx="342900" cy="307800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3</a:t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6288575" y="2139900"/>
            <a:ext cx="342900" cy="307800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2</a:t>
            </a:r>
            <a:endParaRPr/>
          </a:p>
        </p:txBody>
      </p:sp>
      <p:sp>
        <p:nvSpPr>
          <p:cNvPr id="320" name="Google Shape;320;p35"/>
          <p:cNvSpPr/>
          <p:nvPr/>
        </p:nvSpPr>
        <p:spPr>
          <a:xfrm>
            <a:off x="4131325" y="4460925"/>
            <a:ext cx="342900" cy="307800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5</a:t>
            </a:r>
            <a:endParaRPr/>
          </a:p>
        </p:txBody>
      </p:sp>
      <p:sp>
        <p:nvSpPr>
          <p:cNvPr id="321" name="Google Shape;321;p35"/>
          <p:cNvSpPr/>
          <p:nvPr/>
        </p:nvSpPr>
        <p:spPr>
          <a:xfrm>
            <a:off x="6341125" y="4460925"/>
            <a:ext cx="342900" cy="307800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6</a:t>
            </a:r>
            <a:endParaRPr/>
          </a:p>
        </p:txBody>
      </p:sp>
      <p:sp>
        <p:nvSpPr>
          <p:cNvPr id="322" name="Google Shape;322;p35"/>
          <p:cNvSpPr/>
          <p:nvPr/>
        </p:nvSpPr>
        <p:spPr>
          <a:xfrm>
            <a:off x="7865125" y="4460925"/>
            <a:ext cx="342900" cy="307800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7</a:t>
            </a:r>
            <a:endParaRPr/>
          </a:p>
        </p:txBody>
      </p:sp>
      <p:sp>
        <p:nvSpPr>
          <p:cNvPr id="323" name="Google Shape;323;p35"/>
          <p:cNvSpPr/>
          <p:nvPr/>
        </p:nvSpPr>
        <p:spPr>
          <a:xfrm>
            <a:off x="8169925" y="5680125"/>
            <a:ext cx="342900" cy="307800"/>
          </a:xfrm>
          <a:prstGeom prst="heptagon">
            <a:avLst>
              <a:gd name="hf" fmla="val 102572"/>
              <a:gd name="vf" fmla="val 10521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8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468650" y="366102"/>
            <a:ext cx="11029500" cy="8265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>
                <a:solidFill>
                  <a:srgbClr val="1C2E42"/>
                </a:solidFill>
                <a:latin typeface="Merriweather"/>
                <a:ea typeface="Merriweather"/>
                <a:cs typeface="Merriweather"/>
                <a:sym typeface="Merriweather"/>
              </a:rPr>
              <a:t>FLUX DE TRAVAIL</a:t>
            </a:r>
            <a:endParaRPr b="1">
              <a:solidFill>
                <a:srgbClr val="1C2E4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0" name="Google Shape;330;p36"/>
          <p:cNvSpPr txBox="1">
            <a:spLocks noGrp="1"/>
          </p:cNvSpPr>
          <p:nvPr>
            <p:ph type="sldNum" idx="12"/>
          </p:nvPr>
        </p:nvSpPr>
        <p:spPr>
          <a:xfrm>
            <a:off x="10558300" y="6423914"/>
            <a:ext cx="1052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fr-FR"/>
              <a:t>6</a:t>
            </a:fld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2641400" y="2328399"/>
            <a:ext cx="7467444" cy="24000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034" y="11541"/>
                </a:moveTo>
                <a:cubicBezTo>
                  <a:pt x="20034" y="12663"/>
                  <a:pt x="19701" y="13585"/>
                  <a:pt x="19295" y="13585"/>
                </a:cubicBezTo>
                <a:cubicBezTo>
                  <a:pt x="18889" y="13585"/>
                  <a:pt x="18556" y="12663"/>
                  <a:pt x="18556" y="11541"/>
                </a:cubicBezTo>
                <a:cubicBezTo>
                  <a:pt x="18556" y="6913"/>
                  <a:pt x="17193" y="3166"/>
                  <a:pt x="15526" y="3166"/>
                </a:cubicBezTo>
                <a:cubicBezTo>
                  <a:pt x="13852" y="3166"/>
                  <a:pt x="12496" y="6933"/>
                  <a:pt x="12496" y="11541"/>
                </a:cubicBezTo>
                <a:cubicBezTo>
                  <a:pt x="12496" y="14707"/>
                  <a:pt x="11568" y="17272"/>
                  <a:pt x="10423" y="17272"/>
                </a:cubicBezTo>
                <a:cubicBezTo>
                  <a:pt x="9278" y="17272"/>
                  <a:pt x="8350" y="14707"/>
                  <a:pt x="8350" y="11541"/>
                </a:cubicBezTo>
                <a:cubicBezTo>
                  <a:pt x="8350" y="5170"/>
                  <a:pt x="6480" y="0"/>
                  <a:pt x="4175" y="0"/>
                </a:cubicBezTo>
                <a:cubicBezTo>
                  <a:pt x="1870" y="0"/>
                  <a:pt x="0" y="5170"/>
                  <a:pt x="0" y="11541"/>
                </a:cubicBezTo>
                <a:lnTo>
                  <a:pt x="1566" y="11541"/>
                </a:lnTo>
                <a:cubicBezTo>
                  <a:pt x="1566" y="7574"/>
                  <a:pt x="2733" y="4328"/>
                  <a:pt x="4175" y="4328"/>
                </a:cubicBezTo>
                <a:cubicBezTo>
                  <a:pt x="5617" y="4328"/>
                  <a:pt x="6784" y="7554"/>
                  <a:pt x="6784" y="11541"/>
                </a:cubicBezTo>
                <a:cubicBezTo>
                  <a:pt x="6784" y="17092"/>
                  <a:pt x="8415" y="21600"/>
                  <a:pt x="10423" y="21600"/>
                </a:cubicBezTo>
                <a:cubicBezTo>
                  <a:pt x="12431" y="21600"/>
                  <a:pt x="14062" y="17092"/>
                  <a:pt x="14062" y="11541"/>
                </a:cubicBezTo>
                <a:cubicBezTo>
                  <a:pt x="14062" y="9297"/>
                  <a:pt x="14721" y="7494"/>
                  <a:pt x="15526" y="7494"/>
                </a:cubicBezTo>
                <a:cubicBezTo>
                  <a:pt x="16330" y="7494"/>
                  <a:pt x="16990" y="9317"/>
                  <a:pt x="16990" y="11541"/>
                </a:cubicBezTo>
                <a:cubicBezTo>
                  <a:pt x="16990" y="15048"/>
                  <a:pt x="18027" y="17913"/>
                  <a:pt x="19295" y="17913"/>
                </a:cubicBezTo>
                <a:cubicBezTo>
                  <a:pt x="20563" y="17913"/>
                  <a:pt x="21600" y="15048"/>
                  <a:pt x="21600" y="11541"/>
                </a:cubicBezTo>
                <a:lnTo>
                  <a:pt x="20034" y="11541"/>
                </a:lnTo>
                <a:close/>
                <a:moveTo>
                  <a:pt x="5980" y="3727"/>
                </a:moveTo>
                <a:cubicBezTo>
                  <a:pt x="5980" y="3747"/>
                  <a:pt x="5980" y="3747"/>
                  <a:pt x="5980" y="3767"/>
                </a:cubicBezTo>
                <a:cubicBezTo>
                  <a:pt x="5980" y="3787"/>
                  <a:pt x="5980" y="3787"/>
                  <a:pt x="5973" y="3807"/>
                </a:cubicBezTo>
                <a:cubicBezTo>
                  <a:pt x="5973" y="3827"/>
                  <a:pt x="5973" y="3827"/>
                  <a:pt x="5965" y="3847"/>
                </a:cubicBezTo>
                <a:cubicBezTo>
                  <a:pt x="5965" y="3847"/>
                  <a:pt x="5965" y="3847"/>
                  <a:pt x="5965" y="3847"/>
                </a:cubicBezTo>
                <a:cubicBezTo>
                  <a:pt x="5965" y="3847"/>
                  <a:pt x="5965" y="3847"/>
                  <a:pt x="5965" y="3847"/>
                </a:cubicBezTo>
                <a:cubicBezTo>
                  <a:pt x="5965" y="3867"/>
                  <a:pt x="5958" y="3867"/>
                  <a:pt x="5958" y="3867"/>
                </a:cubicBezTo>
                <a:cubicBezTo>
                  <a:pt x="5958" y="3867"/>
                  <a:pt x="5951" y="3887"/>
                  <a:pt x="5951" y="3887"/>
                </a:cubicBezTo>
                <a:cubicBezTo>
                  <a:pt x="5944" y="3887"/>
                  <a:pt x="5944" y="3907"/>
                  <a:pt x="5936" y="3907"/>
                </a:cubicBezTo>
                <a:cubicBezTo>
                  <a:pt x="5929" y="3907"/>
                  <a:pt x="5929" y="3927"/>
                  <a:pt x="5922" y="3927"/>
                </a:cubicBezTo>
                <a:cubicBezTo>
                  <a:pt x="5922" y="3927"/>
                  <a:pt x="5922" y="3927"/>
                  <a:pt x="5922" y="3927"/>
                </a:cubicBezTo>
                <a:lnTo>
                  <a:pt x="5414" y="4188"/>
                </a:lnTo>
                <a:cubicBezTo>
                  <a:pt x="5407" y="4188"/>
                  <a:pt x="5407" y="4188"/>
                  <a:pt x="5400" y="4188"/>
                </a:cubicBezTo>
                <a:cubicBezTo>
                  <a:pt x="5364" y="4188"/>
                  <a:pt x="5335" y="4128"/>
                  <a:pt x="5328" y="4027"/>
                </a:cubicBezTo>
                <a:cubicBezTo>
                  <a:pt x="5320" y="3927"/>
                  <a:pt x="5349" y="3807"/>
                  <a:pt x="5386" y="3787"/>
                </a:cubicBezTo>
                <a:lnTo>
                  <a:pt x="5697" y="3627"/>
                </a:lnTo>
                <a:cubicBezTo>
                  <a:pt x="4190" y="1363"/>
                  <a:pt x="2276" y="2725"/>
                  <a:pt x="1363" y="6813"/>
                </a:cubicBezTo>
                <a:cubicBezTo>
                  <a:pt x="1348" y="6873"/>
                  <a:pt x="1326" y="6913"/>
                  <a:pt x="1297" y="6913"/>
                </a:cubicBezTo>
                <a:cubicBezTo>
                  <a:pt x="1283" y="6913"/>
                  <a:pt x="1268" y="6913"/>
                  <a:pt x="1261" y="6873"/>
                </a:cubicBezTo>
                <a:cubicBezTo>
                  <a:pt x="1225" y="6813"/>
                  <a:pt x="1218" y="6692"/>
                  <a:pt x="1239" y="6592"/>
                </a:cubicBezTo>
                <a:cubicBezTo>
                  <a:pt x="2203" y="2304"/>
                  <a:pt x="4219" y="882"/>
                  <a:pt x="5799" y="3326"/>
                </a:cubicBezTo>
                <a:lnTo>
                  <a:pt x="5733" y="2364"/>
                </a:lnTo>
                <a:cubicBezTo>
                  <a:pt x="5726" y="2264"/>
                  <a:pt x="5755" y="2144"/>
                  <a:pt x="5791" y="2124"/>
                </a:cubicBezTo>
                <a:cubicBezTo>
                  <a:pt x="5828" y="2104"/>
                  <a:pt x="5871" y="2184"/>
                  <a:pt x="5878" y="2284"/>
                </a:cubicBezTo>
                <a:lnTo>
                  <a:pt x="5973" y="3687"/>
                </a:lnTo>
                <a:cubicBezTo>
                  <a:pt x="5980" y="3707"/>
                  <a:pt x="5980" y="3727"/>
                  <a:pt x="5980" y="3727"/>
                </a:cubicBezTo>
                <a:close/>
                <a:moveTo>
                  <a:pt x="12547" y="18174"/>
                </a:moveTo>
                <a:cubicBezTo>
                  <a:pt x="12547" y="18174"/>
                  <a:pt x="12547" y="18174"/>
                  <a:pt x="12547" y="18174"/>
                </a:cubicBezTo>
                <a:cubicBezTo>
                  <a:pt x="12503" y="18174"/>
                  <a:pt x="12474" y="18094"/>
                  <a:pt x="12474" y="17973"/>
                </a:cubicBezTo>
                <a:lnTo>
                  <a:pt x="12474" y="17052"/>
                </a:lnTo>
                <a:cubicBezTo>
                  <a:pt x="11974" y="18494"/>
                  <a:pt x="11300" y="19356"/>
                  <a:pt x="10568" y="19456"/>
                </a:cubicBezTo>
                <a:cubicBezTo>
                  <a:pt x="10517" y="19456"/>
                  <a:pt x="10467" y="19476"/>
                  <a:pt x="10416" y="19476"/>
                </a:cubicBezTo>
                <a:cubicBezTo>
                  <a:pt x="9713" y="19476"/>
                  <a:pt x="9039" y="18775"/>
                  <a:pt x="8510" y="17452"/>
                </a:cubicBezTo>
                <a:cubicBezTo>
                  <a:pt x="8481" y="17372"/>
                  <a:pt x="8481" y="17252"/>
                  <a:pt x="8502" y="17172"/>
                </a:cubicBezTo>
                <a:cubicBezTo>
                  <a:pt x="8531" y="17092"/>
                  <a:pt x="8575" y="17092"/>
                  <a:pt x="8604" y="17152"/>
                </a:cubicBezTo>
                <a:cubicBezTo>
                  <a:pt x="9691" y="19857"/>
                  <a:pt x="11365" y="19676"/>
                  <a:pt x="12373" y="16751"/>
                </a:cubicBezTo>
                <a:lnTo>
                  <a:pt x="12025" y="16751"/>
                </a:lnTo>
                <a:cubicBezTo>
                  <a:pt x="12025" y="16751"/>
                  <a:pt x="12025" y="16751"/>
                  <a:pt x="12025" y="16751"/>
                </a:cubicBezTo>
                <a:cubicBezTo>
                  <a:pt x="11989" y="16751"/>
                  <a:pt x="11952" y="16671"/>
                  <a:pt x="11952" y="16551"/>
                </a:cubicBezTo>
                <a:cubicBezTo>
                  <a:pt x="11952" y="16430"/>
                  <a:pt x="11981" y="16350"/>
                  <a:pt x="12025" y="16350"/>
                </a:cubicBezTo>
                <a:lnTo>
                  <a:pt x="12540" y="16350"/>
                </a:lnTo>
                <a:cubicBezTo>
                  <a:pt x="12540" y="16350"/>
                  <a:pt x="12540" y="16350"/>
                  <a:pt x="12540" y="16350"/>
                </a:cubicBezTo>
                <a:cubicBezTo>
                  <a:pt x="12576" y="16350"/>
                  <a:pt x="12612" y="16430"/>
                  <a:pt x="12612" y="16551"/>
                </a:cubicBezTo>
                <a:lnTo>
                  <a:pt x="12612" y="17973"/>
                </a:lnTo>
                <a:cubicBezTo>
                  <a:pt x="12619" y="18073"/>
                  <a:pt x="12583" y="18174"/>
                  <a:pt x="12547" y="18174"/>
                </a:cubicBezTo>
                <a:close/>
                <a:moveTo>
                  <a:pt x="17099" y="7294"/>
                </a:moveTo>
                <a:cubicBezTo>
                  <a:pt x="17099" y="7354"/>
                  <a:pt x="17092" y="7394"/>
                  <a:pt x="17077" y="7434"/>
                </a:cubicBezTo>
                <a:cubicBezTo>
                  <a:pt x="17063" y="7474"/>
                  <a:pt x="17041" y="7494"/>
                  <a:pt x="17026" y="7494"/>
                </a:cubicBezTo>
                <a:cubicBezTo>
                  <a:pt x="17019" y="7494"/>
                  <a:pt x="17019" y="7494"/>
                  <a:pt x="17012" y="7494"/>
                </a:cubicBezTo>
                <a:lnTo>
                  <a:pt x="16512" y="7494"/>
                </a:lnTo>
                <a:cubicBezTo>
                  <a:pt x="16512" y="7494"/>
                  <a:pt x="16512" y="7494"/>
                  <a:pt x="16512" y="7494"/>
                </a:cubicBezTo>
                <a:cubicBezTo>
                  <a:pt x="16475" y="7494"/>
                  <a:pt x="16439" y="7414"/>
                  <a:pt x="16439" y="7294"/>
                </a:cubicBezTo>
                <a:cubicBezTo>
                  <a:pt x="16439" y="7173"/>
                  <a:pt x="16468" y="7093"/>
                  <a:pt x="16512" y="7093"/>
                </a:cubicBezTo>
                <a:lnTo>
                  <a:pt x="16838" y="7093"/>
                </a:lnTo>
                <a:cubicBezTo>
                  <a:pt x="16454" y="6212"/>
                  <a:pt x="15983" y="5731"/>
                  <a:pt x="15475" y="5731"/>
                </a:cubicBezTo>
                <a:cubicBezTo>
                  <a:pt x="14910" y="5731"/>
                  <a:pt x="14373" y="6332"/>
                  <a:pt x="13975" y="7454"/>
                </a:cubicBezTo>
                <a:cubicBezTo>
                  <a:pt x="13946" y="7534"/>
                  <a:pt x="13902" y="7534"/>
                  <a:pt x="13873" y="7454"/>
                </a:cubicBezTo>
                <a:cubicBezTo>
                  <a:pt x="13844" y="7374"/>
                  <a:pt x="13844" y="7253"/>
                  <a:pt x="13873" y="7173"/>
                </a:cubicBezTo>
                <a:cubicBezTo>
                  <a:pt x="14714" y="4849"/>
                  <a:pt x="16062" y="4749"/>
                  <a:pt x="16954" y="6853"/>
                </a:cubicBezTo>
                <a:lnTo>
                  <a:pt x="16954" y="5891"/>
                </a:lnTo>
                <a:cubicBezTo>
                  <a:pt x="16954" y="5771"/>
                  <a:pt x="16983" y="5691"/>
                  <a:pt x="17026" y="5691"/>
                </a:cubicBezTo>
                <a:cubicBezTo>
                  <a:pt x="17026" y="5691"/>
                  <a:pt x="17026" y="5691"/>
                  <a:pt x="17026" y="5691"/>
                </a:cubicBezTo>
                <a:cubicBezTo>
                  <a:pt x="17063" y="5691"/>
                  <a:pt x="17099" y="5771"/>
                  <a:pt x="17099" y="5891"/>
                </a:cubicBezTo>
                <a:lnTo>
                  <a:pt x="17099" y="7294"/>
                </a:lnTo>
                <a:cubicBezTo>
                  <a:pt x="17106" y="7294"/>
                  <a:pt x="17099" y="7294"/>
                  <a:pt x="17099" y="7294"/>
                </a:cubicBezTo>
                <a:close/>
                <a:moveTo>
                  <a:pt x="20795" y="14547"/>
                </a:moveTo>
                <a:cubicBezTo>
                  <a:pt x="20788" y="14547"/>
                  <a:pt x="20788" y="14547"/>
                  <a:pt x="20781" y="14547"/>
                </a:cubicBezTo>
                <a:cubicBezTo>
                  <a:pt x="20745" y="14547"/>
                  <a:pt x="20716" y="14487"/>
                  <a:pt x="20708" y="14387"/>
                </a:cubicBezTo>
                <a:lnTo>
                  <a:pt x="20658" y="13605"/>
                </a:lnTo>
                <a:cubicBezTo>
                  <a:pt x="20382" y="15028"/>
                  <a:pt x="19853" y="15889"/>
                  <a:pt x="19281" y="15889"/>
                </a:cubicBezTo>
                <a:cubicBezTo>
                  <a:pt x="19107" y="15889"/>
                  <a:pt x="18933" y="15809"/>
                  <a:pt x="18759" y="15649"/>
                </a:cubicBezTo>
                <a:cubicBezTo>
                  <a:pt x="18722" y="15609"/>
                  <a:pt x="18701" y="15489"/>
                  <a:pt x="18715" y="15388"/>
                </a:cubicBezTo>
                <a:cubicBezTo>
                  <a:pt x="18730" y="15288"/>
                  <a:pt x="18773" y="15228"/>
                  <a:pt x="18809" y="15268"/>
                </a:cubicBezTo>
                <a:cubicBezTo>
                  <a:pt x="19498" y="15950"/>
                  <a:pt x="20259" y="15048"/>
                  <a:pt x="20563" y="13224"/>
                </a:cubicBezTo>
                <a:lnTo>
                  <a:pt x="20194" y="13425"/>
                </a:lnTo>
                <a:cubicBezTo>
                  <a:pt x="20158" y="13445"/>
                  <a:pt x="20114" y="13365"/>
                  <a:pt x="20107" y="13265"/>
                </a:cubicBezTo>
                <a:cubicBezTo>
                  <a:pt x="20100" y="13164"/>
                  <a:pt x="20129" y="13044"/>
                  <a:pt x="20165" y="13024"/>
                </a:cubicBezTo>
                <a:lnTo>
                  <a:pt x="20672" y="12764"/>
                </a:lnTo>
                <a:cubicBezTo>
                  <a:pt x="20672" y="12764"/>
                  <a:pt x="20672" y="12764"/>
                  <a:pt x="20672" y="12764"/>
                </a:cubicBezTo>
                <a:cubicBezTo>
                  <a:pt x="20679" y="12764"/>
                  <a:pt x="20679" y="12764"/>
                  <a:pt x="20687" y="12764"/>
                </a:cubicBezTo>
                <a:cubicBezTo>
                  <a:pt x="20701" y="12764"/>
                  <a:pt x="20716" y="12764"/>
                  <a:pt x="20723" y="12804"/>
                </a:cubicBezTo>
                <a:cubicBezTo>
                  <a:pt x="20737" y="12844"/>
                  <a:pt x="20752" y="12884"/>
                  <a:pt x="20752" y="12924"/>
                </a:cubicBezTo>
                <a:lnTo>
                  <a:pt x="20846" y="14327"/>
                </a:lnTo>
                <a:cubicBezTo>
                  <a:pt x="20861" y="14427"/>
                  <a:pt x="20832" y="14527"/>
                  <a:pt x="20795" y="14547"/>
                </a:cubicBezTo>
                <a:close/>
              </a:path>
            </a:pathLst>
          </a:custGeom>
          <a:solidFill>
            <a:srgbClr val="BDBDBD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6"/>
          <p:cNvSpPr/>
          <p:nvPr/>
        </p:nvSpPr>
        <p:spPr>
          <a:xfrm>
            <a:off x="2641400" y="2589815"/>
            <a:ext cx="7467444" cy="240008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175" y="21600"/>
                </a:moveTo>
                <a:cubicBezTo>
                  <a:pt x="1870" y="21600"/>
                  <a:pt x="0" y="16430"/>
                  <a:pt x="0" y="10059"/>
                </a:cubicBezTo>
                <a:lnTo>
                  <a:pt x="1566" y="10059"/>
                </a:lnTo>
                <a:cubicBezTo>
                  <a:pt x="1566" y="14026"/>
                  <a:pt x="2733" y="17272"/>
                  <a:pt x="4175" y="17272"/>
                </a:cubicBezTo>
                <a:cubicBezTo>
                  <a:pt x="5617" y="17272"/>
                  <a:pt x="6784" y="14046"/>
                  <a:pt x="6784" y="10059"/>
                </a:cubicBezTo>
                <a:cubicBezTo>
                  <a:pt x="6784" y="4508"/>
                  <a:pt x="8415" y="0"/>
                  <a:pt x="10423" y="0"/>
                </a:cubicBezTo>
                <a:cubicBezTo>
                  <a:pt x="12431" y="0"/>
                  <a:pt x="14062" y="4508"/>
                  <a:pt x="14062" y="10059"/>
                </a:cubicBezTo>
                <a:cubicBezTo>
                  <a:pt x="14062" y="12303"/>
                  <a:pt x="14721" y="14106"/>
                  <a:pt x="15526" y="14106"/>
                </a:cubicBezTo>
                <a:cubicBezTo>
                  <a:pt x="16330" y="14106"/>
                  <a:pt x="16990" y="12283"/>
                  <a:pt x="16990" y="10059"/>
                </a:cubicBezTo>
                <a:cubicBezTo>
                  <a:pt x="16990" y="6552"/>
                  <a:pt x="18027" y="3687"/>
                  <a:pt x="19295" y="3687"/>
                </a:cubicBezTo>
                <a:cubicBezTo>
                  <a:pt x="20563" y="3687"/>
                  <a:pt x="21600" y="6552"/>
                  <a:pt x="21600" y="10059"/>
                </a:cubicBezTo>
                <a:lnTo>
                  <a:pt x="20034" y="10059"/>
                </a:lnTo>
                <a:cubicBezTo>
                  <a:pt x="20034" y="8937"/>
                  <a:pt x="19701" y="8015"/>
                  <a:pt x="19295" y="8015"/>
                </a:cubicBezTo>
                <a:cubicBezTo>
                  <a:pt x="18889" y="8015"/>
                  <a:pt x="18556" y="8937"/>
                  <a:pt x="18556" y="10059"/>
                </a:cubicBezTo>
                <a:cubicBezTo>
                  <a:pt x="18556" y="14687"/>
                  <a:pt x="17193" y="18434"/>
                  <a:pt x="15526" y="18434"/>
                </a:cubicBezTo>
                <a:cubicBezTo>
                  <a:pt x="13852" y="18434"/>
                  <a:pt x="12496" y="14667"/>
                  <a:pt x="12496" y="10059"/>
                </a:cubicBezTo>
                <a:cubicBezTo>
                  <a:pt x="12496" y="6893"/>
                  <a:pt x="11568" y="4328"/>
                  <a:pt x="10423" y="4328"/>
                </a:cubicBezTo>
                <a:cubicBezTo>
                  <a:pt x="9278" y="4328"/>
                  <a:pt x="8350" y="6893"/>
                  <a:pt x="8350" y="10059"/>
                </a:cubicBezTo>
                <a:cubicBezTo>
                  <a:pt x="8350" y="16430"/>
                  <a:pt x="6480" y="21600"/>
                  <a:pt x="4175" y="21600"/>
                </a:cubicBezTo>
                <a:close/>
              </a:path>
            </a:pathLst>
          </a:custGeom>
          <a:solidFill>
            <a:srgbClr val="1C2E42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6"/>
          <p:cNvSpPr/>
          <p:nvPr/>
        </p:nvSpPr>
        <p:spPr>
          <a:xfrm>
            <a:off x="9065375" y="3470875"/>
            <a:ext cx="533100" cy="365100"/>
          </a:xfrm>
          <a:prstGeom prst="ellipse">
            <a:avLst/>
          </a:prstGeom>
          <a:solidFill>
            <a:srgbClr val="00B09B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6"/>
          <p:cNvSpPr/>
          <p:nvPr/>
        </p:nvSpPr>
        <p:spPr>
          <a:xfrm>
            <a:off x="3309375" y="2919925"/>
            <a:ext cx="1543200" cy="1467000"/>
          </a:xfrm>
          <a:prstGeom prst="ellipse">
            <a:avLst/>
          </a:prstGeom>
          <a:solidFill>
            <a:srgbClr val="C13018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5" name="Google Shape;335;p36" descr="Lightbulb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7838" y="3470875"/>
            <a:ext cx="308171" cy="365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36" name="Google Shape;336;p36"/>
          <p:cNvSpPr/>
          <p:nvPr/>
        </p:nvSpPr>
        <p:spPr>
          <a:xfrm>
            <a:off x="5637550" y="3163975"/>
            <a:ext cx="1222500" cy="978300"/>
          </a:xfrm>
          <a:prstGeom prst="ellipse">
            <a:avLst/>
          </a:prstGeom>
          <a:solidFill>
            <a:srgbClr val="F7931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6"/>
          <p:cNvSpPr/>
          <p:nvPr/>
        </p:nvSpPr>
        <p:spPr>
          <a:xfrm>
            <a:off x="7559050" y="3242900"/>
            <a:ext cx="849600" cy="826500"/>
          </a:xfrm>
          <a:prstGeom prst="ellipse">
            <a:avLst/>
          </a:prstGeom>
          <a:solidFill>
            <a:srgbClr val="4CC1EF"/>
          </a:solidFill>
          <a:ln>
            <a:noFill/>
          </a:ln>
        </p:spPr>
        <p:txBody>
          <a:bodyPr spcFirstLastPara="1" wrap="square" lIns="28575" tIns="28575" rIns="28575" bIns="285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5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36" descr="Gear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9587" y="3281514"/>
            <a:ext cx="632443" cy="74925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339" name="Google Shape;339;p36"/>
          <p:cNvGrpSpPr/>
          <p:nvPr/>
        </p:nvGrpSpPr>
        <p:grpSpPr>
          <a:xfrm>
            <a:off x="2833650" y="5159432"/>
            <a:ext cx="2273959" cy="918873"/>
            <a:chOff x="332925" y="4690878"/>
            <a:chExt cx="2926211" cy="1330735"/>
          </a:xfrm>
        </p:grpSpPr>
        <p:sp>
          <p:nvSpPr>
            <p:cNvPr id="340" name="Google Shape;340;p36"/>
            <p:cNvSpPr txBox="1"/>
            <p:nvPr/>
          </p:nvSpPr>
          <p:spPr>
            <a:xfrm>
              <a:off x="332936" y="4690878"/>
              <a:ext cx="29262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Pre-Processing</a:t>
              </a:r>
              <a:endParaRPr sz="1200"/>
            </a:p>
          </p:txBody>
        </p:sp>
        <p:sp>
          <p:nvSpPr>
            <p:cNvPr id="341" name="Google Shape;341;p36"/>
            <p:cNvSpPr txBox="1"/>
            <p:nvPr/>
          </p:nvSpPr>
          <p:spPr>
            <a:xfrm>
              <a:off x="332925" y="5332213"/>
              <a:ext cx="2926200" cy="6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5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Réduire le bruit , éliminé le silence avec ZCR et STE</a:t>
              </a:r>
              <a:endParaRPr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2" name="Google Shape;342;p36"/>
          <p:cNvGrpSpPr/>
          <p:nvPr/>
        </p:nvGrpSpPr>
        <p:grpSpPr>
          <a:xfrm>
            <a:off x="5266415" y="4893408"/>
            <a:ext cx="1738748" cy="1108802"/>
            <a:chOff x="332936" y="4170155"/>
            <a:chExt cx="2926200" cy="1605796"/>
          </a:xfrm>
        </p:grpSpPr>
        <p:sp>
          <p:nvSpPr>
            <p:cNvPr id="343" name="Google Shape;343;p36"/>
            <p:cNvSpPr txBox="1"/>
            <p:nvPr/>
          </p:nvSpPr>
          <p:spPr>
            <a:xfrm>
              <a:off x="332936" y="4170155"/>
              <a:ext cx="29262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Feature Extraction </a:t>
              </a:r>
              <a:endParaRPr sz="1800"/>
            </a:p>
          </p:txBody>
        </p:sp>
        <p:sp>
          <p:nvSpPr>
            <p:cNvPr id="344" name="Google Shape;344;p36"/>
            <p:cNvSpPr txBox="1"/>
            <p:nvPr/>
          </p:nvSpPr>
          <p:spPr>
            <a:xfrm>
              <a:off x="332936" y="5221851"/>
              <a:ext cx="292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5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Extraire les caractéristiques d’un audio avec MFCC et LPC</a:t>
              </a:r>
              <a:endParaRPr/>
            </a:p>
          </p:txBody>
        </p:sp>
      </p:grpSp>
      <p:grpSp>
        <p:nvGrpSpPr>
          <p:cNvPr id="345" name="Google Shape;345;p36"/>
          <p:cNvGrpSpPr/>
          <p:nvPr/>
        </p:nvGrpSpPr>
        <p:grpSpPr>
          <a:xfrm>
            <a:off x="9065367" y="5159431"/>
            <a:ext cx="1710071" cy="825442"/>
            <a:chOff x="332936" y="4690878"/>
            <a:chExt cx="2926200" cy="1195427"/>
          </a:xfrm>
        </p:grpSpPr>
        <p:sp>
          <p:nvSpPr>
            <p:cNvPr id="346" name="Google Shape;346;p36"/>
            <p:cNvSpPr txBox="1"/>
            <p:nvPr/>
          </p:nvSpPr>
          <p:spPr>
            <a:xfrm>
              <a:off x="332936" y="4690878"/>
              <a:ext cx="29262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Prediction</a:t>
              </a:r>
              <a:endParaRPr sz="1200"/>
            </a:p>
          </p:txBody>
        </p:sp>
        <p:sp>
          <p:nvSpPr>
            <p:cNvPr id="347" name="Google Shape;347;p36"/>
            <p:cNvSpPr txBox="1"/>
            <p:nvPr/>
          </p:nvSpPr>
          <p:spPr>
            <a:xfrm>
              <a:off x="332936" y="5332205"/>
              <a:ext cx="29262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5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Prédiction de notre nouvelle empreinte Vocale</a:t>
              </a:r>
              <a:endParaRPr/>
            </a:p>
          </p:txBody>
        </p:sp>
      </p:grpSp>
      <p:grpSp>
        <p:nvGrpSpPr>
          <p:cNvPr id="348" name="Google Shape;348;p36"/>
          <p:cNvGrpSpPr/>
          <p:nvPr/>
        </p:nvGrpSpPr>
        <p:grpSpPr>
          <a:xfrm>
            <a:off x="7179925" y="5162727"/>
            <a:ext cx="1710071" cy="978141"/>
            <a:chOff x="332948" y="4695651"/>
            <a:chExt cx="2926200" cy="1416569"/>
          </a:xfrm>
        </p:grpSpPr>
        <p:sp>
          <p:nvSpPr>
            <p:cNvPr id="349" name="Google Shape;349;p36"/>
            <p:cNvSpPr txBox="1"/>
            <p:nvPr/>
          </p:nvSpPr>
          <p:spPr>
            <a:xfrm>
              <a:off x="332948" y="4695651"/>
              <a:ext cx="29262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b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800" b="1">
                  <a:latin typeface="Calibri"/>
                  <a:ea typeface="Calibri"/>
                  <a:cs typeface="Calibri"/>
                  <a:sym typeface="Calibri"/>
                </a:rPr>
                <a:t>Classification</a:t>
              </a:r>
              <a:endParaRPr sz="1800"/>
            </a:p>
          </p:txBody>
        </p:sp>
        <p:sp>
          <p:nvSpPr>
            <p:cNvPr id="350" name="Google Shape;350;p36"/>
            <p:cNvSpPr txBox="1"/>
            <p:nvPr/>
          </p:nvSpPr>
          <p:spPr>
            <a:xfrm>
              <a:off x="332948" y="5332220"/>
              <a:ext cx="2926200" cy="780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5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Entraîné le modèle </a:t>
              </a:r>
              <a:endParaRPr/>
            </a:p>
            <a:p>
              <a:pPr marL="0" marR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05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de Machine Learning.</a:t>
              </a:r>
              <a:endParaRPr sz="105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51" name="Google Shape;351;p36" descr="Head with gear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96248" y="3337444"/>
            <a:ext cx="532948" cy="6313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52" name="Google Shape;352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6175" y="3231351"/>
            <a:ext cx="849600" cy="84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00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>
                <a:solidFill>
                  <a:schemeClr val="dk2"/>
                </a:solidFill>
              </a:rPr>
              <a:t>7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359" name="Google Shape;359;p37"/>
          <p:cNvSpPr txBox="1">
            <a:spLocks noGrp="1"/>
          </p:cNvSpPr>
          <p:nvPr>
            <p:ph type="title"/>
          </p:nvPr>
        </p:nvSpPr>
        <p:spPr>
          <a:xfrm>
            <a:off x="415625" y="667900"/>
            <a:ext cx="10714800" cy="83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DATASET </a:t>
            </a:r>
            <a:endParaRPr/>
          </a:p>
        </p:txBody>
      </p:sp>
      <p:sp>
        <p:nvSpPr>
          <p:cNvPr id="360" name="Google Shape;360;p37"/>
          <p:cNvSpPr txBox="1"/>
          <p:nvPr/>
        </p:nvSpPr>
        <p:spPr>
          <a:xfrm>
            <a:off x="1170650" y="1781050"/>
            <a:ext cx="97998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8128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900">
                <a:latin typeface="Garamond"/>
                <a:ea typeface="Garamond"/>
                <a:cs typeface="Garamond"/>
                <a:sym typeface="Garamond"/>
              </a:rPr>
              <a:t>v </a:t>
            </a:r>
            <a:r>
              <a:rPr lang="fr-FR" sz="1900" b="1">
                <a:latin typeface="Garamond"/>
                <a:ea typeface="Garamond"/>
                <a:cs typeface="Garamond"/>
                <a:sym typeface="Garamond"/>
              </a:rPr>
              <a:t>Nombre total des fichiers</a:t>
            </a:r>
            <a:r>
              <a:rPr lang="fr-FR" sz="1900">
                <a:latin typeface="Garamond"/>
                <a:ea typeface="Garamond"/>
                <a:cs typeface="Garamond"/>
                <a:sym typeface="Garamond"/>
              </a:rPr>
              <a:t> : 4215   	          v</a:t>
            </a:r>
            <a:r>
              <a:rPr lang="fr-FR" sz="1500">
                <a:latin typeface="Garamond"/>
                <a:ea typeface="Garamond"/>
                <a:cs typeface="Garamond"/>
                <a:sym typeface="Garamond"/>
              </a:rPr>
              <a:t>  </a:t>
            </a:r>
            <a:r>
              <a:rPr lang="fr-FR" sz="1900" b="1">
                <a:latin typeface="Garamond"/>
                <a:ea typeface="Garamond"/>
                <a:cs typeface="Garamond"/>
                <a:sym typeface="Garamond"/>
              </a:rPr>
              <a:t>Nombre totale d’heures</a:t>
            </a:r>
            <a:r>
              <a:rPr lang="fr-FR" sz="1900">
                <a:latin typeface="Garamond"/>
                <a:ea typeface="Garamond"/>
                <a:cs typeface="Garamond"/>
                <a:sym typeface="Garamond"/>
              </a:rPr>
              <a:t> :  &gt; 35 h </a:t>
            </a:r>
            <a:endParaRPr sz="1900">
              <a:latin typeface="Garamond"/>
              <a:ea typeface="Garamond"/>
              <a:cs typeface="Garamond"/>
              <a:sym typeface="Garamond"/>
            </a:endParaRPr>
          </a:p>
          <a:p>
            <a:pPr marL="8128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-FR" sz="1900">
                <a:latin typeface="Garamond"/>
                <a:ea typeface="Garamond"/>
                <a:cs typeface="Garamond"/>
                <a:sym typeface="Garamond"/>
              </a:rPr>
              <a:t>v</a:t>
            </a:r>
            <a:r>
              <a:rPr lang="fr-FR" sz="1500">
                <a:latin typeface="Garamond"/>
                <a:ea typeface="Garamond"/>
                <a:cs typeface="Garamond"/>
                <a:sym typeface="Garamond"/>
              </a:rPr>
              <a:t>  </a:t>
            </a:r>
            <a:r>
              <a:rPr lang="fr-FR" sz="1900" b="1">
                <a:latin typeface="Garamond"/>
                <a:ea typeface="Garamond"/>
                <a:cs typeface="Garamond"/>
                <a:sym typeface="Garamond"/>
              </a:rPr>
              <a:t> Durée de chaque fichier</a:t>
            </a:r>
            <a:r>
              <a:rPr lang="fr-FR" sz="1900">
                <a:latin typeface="Garamond"/>
                <a:ea typeface="Garamond"/>
                <a:cs typeface="Garamond"/>
                <a:sym typeface="Garamond"/>
              </a:rPr>
              <a:t> : 30s			   v</a:t>
            </a:r>
            <a:r>
              <a:rPr lang="fr-FR" sz="1500">
                <a:latin typeface="Garamond"/>
                <a:ea typeface="Garamond"/>
                <a:cs typeface="Garamond"/>
                <a:sym typeface="Garamond"/>
              </a:rPr>
              <a:t>  </a:t>
            </a:r>
            <a:r>
              <a:rPr lang="fr-FR" sz="1900" b="1">
                <a:latin typeface="Garamond"/>
                <a:ea typeface="Garamond"/>
                <a:cs typeface="Garamond"/>
                <a:sym typeface="Garamond"/>
              </a:rPr>
              <a:t> Genres</a:t>
            </a:r>
            <a:r>
              <a:rPr lang="fr-FR" sz="1900">
                <a:latin typeface="Garamond"/>
                <a:ea typeface="Garamond"/>
                <a:cs typeface="Garamond"/>
                <a:sym typeface="Garamond"/>
              </a:rPr>
              <a:t> : 49 % d'hommes, 50 % de femmes </a:t>
            </a:r>
            <a:endParaRPr sz="1900">
              <a:latin typeface="Garamond"/>
              <a:ea typeface="Garamond"/>
              <a:cs typeface="Garamond"/>
              <a:sym typeface="Garamond"/>
            </a:endParaRPr>
          </a:p>
          <a:p>
            <a:pPr marL="812800" lvl="0" indent="-2286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900">
              <a:latin typeface="Garamond"/>
              <a:ea typeface="Garamond"/>
              <a:cs typeface="Garamond"/>
              <a:sym typeface="Garamond"/>
            </a:endParaRPr>
          </a:p>
        </p:txBody>
      </p:sp>
      <p:pic>
        <p:nvPicPr>
          <p:cNvPr id="361" name="Google Shape;36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978" y="3592200"/>
            <a:ext cx="6692571" cy="246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825" y="3444813"/>
            <a:ext cx="2764825" cy="277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8</a:t>
            </a:fld>
            <a:endParaRPr/>
          </a:p>
        </p:txBody>
      </p:sp>
      <p:sp>
        <p:nvSpPr>
          <p:cNvPr id="369" name="Google Shape;369;p38"/>
          <p:cNvSpPr txBox="1">
            <a:spLocks noGrp="1"/>
          </p:cNvSpPr>
          <p:nvPr>
            <p:ph type="title"/>
          </p:nvPr>
        </p:nvSpPr>
        <p:spPr>
          <a:xfrm>
            <a:off x="415633" y="667900"/>
            <a:ext cx="11360700" cy="8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fr-FR"/>
              <a:t>OUTILS </a:t>
            </a:r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2200" y="2110488"/>
            <a:ext cx="1381125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2300" y="4571300"/>
            <a:ext cx="1895475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67200" y="2550463"/>
            <a:ext cx="18954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38850" y="2291475"/>
            <a:ext cx="18954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20575" y="4486788"/>
            <a:ext cx="1895475" cy="15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880850" y="3417375"/>
            <a:ext cx="1895475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957775" y="5550863"/>
            <a:ext cx="18954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853250" y="3768775"/>
            <a:ext cx="13239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9"/>
          <p:cNvSpPr txBox="1">
            <a:spLocks noGrp="1"/>
          </p:cNvSpPr>
          <p:nvPr>
            <p:ph type="title"/>
          </p:nvPr>
        </p:nvSpPr>
        <p:spPr>
          <a:xfrm>
            <a:off x="7010400" y="608150"/>
            <a:ext cx="3409800" cy="6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fr-FR" sz="2900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PRÉTRAITEMENT</a:t>
            </a:r>
            <a:endParaRPr sz="2500" b="1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4" name="Google Shape;384;p3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9</a:t>
            </a:fld>
            <a:endParaRPr/>
          </a:p>
        </p:txBody>
      </p:sp>
      <p:pic>
        <p:nvPicPr>
          <p:cNvPr id="385" name="Google Shape;38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39358" y="660767"/>
            <a:ext cx="342900" cy="45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9"/>
          <p:cNvSpPr txBox="1"/>
          <p:nvPr/>
        </p:nvSpPr>
        <p:spPr>
          <a:xfrm>
            <a:off x="1104450" y="2679775"/>
            <a:ext cx="1950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fr-FR" sz="1900" b="0" i="0" u="none" strike="noStrike" cap="none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Pre Emphasis</a:t>
            </a:r>
            <a:endParaRPr sz="1900" b="0" i="0" u="none" strike="noStrike" cap="none">
              <a:solidFill>
                <a:srgbClr val="FF99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1116600" y="3441775"/>
            <a:ext cx="25188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fr-FR" sz="1900" b="0" i="0" u="none" strike="noStrike" cap="none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Framing &amp; Windowing</a:t>
            </a:r>
            <a:endParaRPr sz="1900" b="0" i="0" u="none" strike="noStrike" cap="none">
              <a:solidFill>
                <a:srgbClr val="FF99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1192800" y="4195075"/>
            <a:ext cx="2442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fr-FR" sz="1900" b="0" i="0" u="none" strike="noStrike" cap="none">
                <a:solidFill>
                  <a:srgbClr val="FF9900"/>
                </a:solidFill>
                <a:latin typeface="Garamond"/>
                <a:ea typeface="Garamond"/>
                <a:cs typeface="Garamond"/>
                <a:sym typeface="Garamond"/>
              </a:rPr>
              <a:t>VAD (ZCR &amp; STE)</a:t>
            </a:r>
            <a:endParaRPr sz="1900" b="0" i="0" u="none" strike="noStrike" cap="none">
              <a:solidFill>
                <a:srgbClr val="FF9900"/>
              </a:solidFill>
              <a:latin typeface="Garamond"/>
              <a:ea typeface="Garamond"/>
              <a:cs typeface="Garamond"/>
              <a:sym typeface="Garamond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83550" y="360800"/>
            <a:ext cx="47913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</a:pPr>
            <a:r>
              <a:rPr lang="fr-FR" sz="3700" b="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</a:t>
            </a:r>
            <a:endParaRPr sz="3700" b="0" i="0" u="none" strike="noStrike" cap="none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90" name="Google Shape;390;p39"/>
          <p:cNvSpPr/>
          <p:nvPr/>
        </p:nvSpPr>
        <p:spPr>
          <a:xfrm>
            <a:off x="5238525" y="3205550"/>
            <a:ext cx="942000" cy="62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000000"/>
                </a:solidFill>
                <a:latin typeface="Garamond"/>
                <a:ea typeface="Garamond"/>
                <a:cs typeface="Garamond"/>
                <a:sym typeface="Garamond"/>
              </a:rPr>
              <a:t>Pre Emphasis</a:t>
            </a:r>
            <a:endParaRPr sz="1100" b="0" i="0" u="none" strike="noStrike" cap="none">
              <a:solidFill>
                <a:srgbClr val="000000"/>
              </a:solidFill>
              <a:latin typeface="Garamond"/>
              <a:ea typeface="Garamond"/>
              <a:cs typeface="Garamond"/>
              <a:sym typeface="Garamon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9"/>
          <p:cNvSpPr/>
          <p:nvPr/>
        </p:nvSpPr>
        <p:spPr>
          <a:xfrm>
            <a:off x="6679875" y="3205550"/>
            <a:ext cx="942000" cy="62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fr-FR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Framing &amp; Windowing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39"/>
          <p:cNvSpPr/>
          <p:nvPr/>
        </p:nvSpPr>
        <p:spPr>
          <a:xfrm>
            <a:off x="7978950" y="3917425"/>
            <a:ext cx="942000" cy="62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STE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9"/>
          <p:cNvSpPr/>
          <p:nvPr/>
        </p:nvSpPr>
        <p:spPr>
          <a:xfrm>
            <a:off x="7959675" y="2460425"/>
            <a:ext cx="942000" cy="62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Calculate the ZCR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9"/>
          <p:cNvSpPr/>
          <p:nvPr/>
        </p:nvSpPr>
        <p:spPr>
          <a:xfrm>
            <a:off x="9780075" y="2947925"/>
            <a:ext cx="1093500" cy="1247100"/>
          </a:xfrm>
          <a:prstGeom prst="diamond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fr-FR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ZCR&lt; &amp; STE&gt;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39"/>
          <p:cNvSpPr/>
          <p:nvPr/>
        </p:nvSpPr>
        <p:spPr>
          <a:xfrm>
            <a:off x="10963525" y="4518750"/>
            <a:ext cx="942000" cy="62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Unvoice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9"/>
          <p:cNvSpPr/>
          <p:nvPr/>
        </p:nvSpPr>
        <p:spPr>
          <a:xfrm>
            <a:off x="10977400" y="1968538"/>
            <a:ext cx="942000" cy="627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fr-FR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Voice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7" name="Google Shape;397;p39"/>
          <p:cNvCxnSpPr>
            <a:stCxn id="390" idx="3"/>
            <a:endCxn id="391" idx="1"/>
          </p:cNvCxnSpPr>
          <p:nvPr/>
        </p:nvCxnSpPr>
        <p:spPr>
          <a:xfrm>
            <a:off x="6180525" y="3519350"/>
            <a:ext cx="499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8" name="Google Shape;398;p39"/>
          <p:cNvCxnSpPr>
            <a:stCxn id="391" idx="3"/>
            <a:endCxn id="393" idx="1"/>
          </p:cNvCxnSpPr>
          <p:nvPr/>
        </p:nvCxnSpPr>
        <p:spPr>
          <a:xfrm rot="10800000" flipH="1">
            <a:off x="7621875" y="2774150"/>
            <a:ext cx="337800" cy="74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9" name="Google Shape;399;p39"/>
          <p:cNvCxnSpPr>
            <a:stCxn id="391" idx="3"/>
            <a:endCxn id="392" idx="1"/>
          </p:cNvCxnSpPr>
          <p:nvPr/>
        </p:nvCxnSpPr>
        <p:spPr>
          <a:xfrm>
            <a:off x="7621875" y="3519350"/>
            <a:ext cx="357000" cy="71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0" name="Google Shape;400;p39"/>
          <p:cNvCxnSpPr>
            <a:stCxn id="393" idx="3"/>
            <a:endCxn id="394" idx="1"/>
          </p:cNvCxnSpPr>
          <p:nvPr/>
        </p:nvCxnSpPr>
        <p:spPr>
          <a:xfrm>
            <a:off x="8901675" y="2774225"/>
            <a:ext cx="878400" cy="79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1" name="Google Shape;401;p39"/>
          <p:cNvCxnSpPr>
            <a:stCxn id="392" idx="3"/>
            <a:endCxn id="394" idx="1"/>
          </p:cNvCxnSpPr>
          <p:nvPr/>
        </p:nvCxnSpPr>
        <p:spPr>
          <a:xfrm rot="10800000" flipH="1">
            <a:off x="8920950" y="3571525"/>
            <a:ext cx="859200" cy="65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2" name="Google Shape;402;p39"/>
          <p:cNvCxnSpPr>
            <a:stCxn id="394" idx="3"/>
            <a:endCxn id="395" idx="0"/>
          </p:cNvCxnSpPr>
          <p:nvPr/>
        </p:nvCxnSpPr>
        <p:spPr>
          <a:xfrm>
            <a:off x="10873575" y="3571475"/>
            <a:ext cx="561000" cy="94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3" name="Google Shape;403;p39"/>
          <p:cNvCxnSpPr>
            <a:stCxn id="394" idx="3"/>
            <a:endCxn id="396" idx="2"/>
          </p:cNvCxnSpPr>
          <p:nvPr/>
        </p:nvCxnSpPr>
        <p:spPr>
          <a:xfrm rot="10800000" flipH="1">
            <a:off x="10873575" y="2596175"/>
            <a:ext cx="574800" cy="97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4" name="Google Shape;404;p39"/>
          <p:cNvSpPr txBox="1"/>
          <p:nvPr/>
        </p:nvSpPr>
        <p:spPr>
          <a:xfrm>
            <a:off x="7502475" y="5354200"/>
            <a:ext cx="19500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Processus de VAD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39"/>
          <p:cNvSpPr txBox="1"/>
          <p:nvPr/>
        </p:nvSpPr>
        <p:spPr>
          <a:xfrm>
            <a:off x="10873650" y="2958025"/>
            <a:ext cx="4995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YES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39"/>
          <p:cNvSpPr txBox="1"/>
          <p:nvPr/>
        </p:nvSpPr>
        <p:spPr>
          <a:xfrm>
            <a:off x="11012075" y="3767775"/>
            <a:ext cx="4995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fr-FR" sz="14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endParaRPr sz="14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1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190303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538</Words>
  <Application>Microsoft Office PowerPoint</Application>
  <PresentationFormat>Grand écran</PresentationFormat>
  <Paragraphs>229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32" baseType="lpstr">
      <vt:lpstr>Franklin Gothic</vt:lpstr>
      <vt:lpstr>Garamond</vt:lpstr>
      <vt:lpstr>Arial</vt:lpstr>
      <vt:lpstr>Georgia</vt:lpstr>
      <vt:lpstr>Libre Franklin</vt:lpstr>
      <vt:lpstr>Merriweather</vt:lpstr>
      <vt:lpstr>Calibri</vt:lpstr>
      <vt:lpstr>Roboto</vt:lpstr>
      <vt:lpstr>Raleway</vt:lpstr>
      <vt:lpstr>Simple Light</vt:lpstr>
      <vt:lpstr>Paradigm</vt:lpstr>
      <vt:lpstr>SPEECH RECOGNITION</vt:lpstr>
      <vt:lpstr>PLAN</vt:lpstr>
      <vt:lpstr>INTRODUCTION</vt:lpstr>
      <vt:lpstr>OBJECTIF</vt:lpstr>
      <vt:lpstr>ARCHITECTURE DU PROJET</vt:lpstr>
      <vt:lpstr>FLUX DE TRAVAIL</vt:lpstr>
      <vt:lpstr>DATASET </vt:lpstr>
      <vt:lpstr>OUTILS </vt:lpstr>
      <vt:lpstr>PRÉTRAITEMENT</vt:lpstr>
      <vt:lpstr>IMPLEMENTATION</vt:lpstr>
      <vt:lpstr>EXTRACTION DES CARACTÉRISTIQUE</vt:lpstr>
      <vt:lpstr>IMPLEMENTATION</vt:lpstr>
      <vt:lpstr>Modèles de classification</vt:lpstr>
      <vt:lpstr>CONFIGURATION ET PARAMÈTRES </vt:lpstr>
      <vt:lpstr>CONFIGURATION ET PARAMÈTRES </vt:lpstr>
      <vt:lpstr>RÉSULTATS</vt:lpstr>
      <vt:lpstr>Présentation PowerPoint</vt:lpstr>
      <vt:lpstr>CONCLUSION </vt:lpstr>
      <vt:lpstr>PERSPECTIVES 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SPEECH RECOGNITION</dc:title>
  <cp:lastModifiedBy>Zennou Med</cp:lastModifiedBy>
  <cp:revision>6</cp:revision>
  <dcterms:modified xsi:type="dcterms:W3CDTF">2020-10-08T22:33:06Z</dcterms:modified>
</cp:coreProperties>
</file>